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notesMasterIdLst>
    <p:notesMasterId r:id="rId15"/>
  </p:notesMasterIdLst>
  <p:sldSz cx="14630400" cy="8229600"/>
  <p:notesSz cx="8229600" cy="14630400"/>
  <p:embeddedFontLst>
    <p:embeddedFont>
      <p:font typeface="Instrument Sans Semi Bold"/>
      <p:regular r:id="rId20"/>
    </p:embeddedFont>
    <p:embeddedFont>
      <p:font typeface="Instrument Sans Semi Bold"/>
      <p:regular r:id="rId21"/>
    </p:embeddedFont>
    <p:embeddedFont>
      <p:font typeface="Instrument Sans Semi Bold"/>
      <p:regular r:id="rId22"/>
    </p:embeddedFont>
    <p:embeddedFont>
      <p:font typeface="Instrument Sans Semi Bold"/>
      <p:regular r:id="rId23"/>
    </p:embeddedFont>
    <p:embeddedFont>
      <p:font typeface="Instrument Sans Medium"/>
      <p:regular r:id="rId24"/>
    </p:embeddedFont>
    <p:embeddedFont>
      <p:font typeface="Instrument Sans Medium"/>
      <p:regular r:id="rId25"/>
    </p:embeddedFont>
    <p:embeddedFont>
      <p:font typeface="Instrument Sans Medium"/>
      <p:regular r:id="rId26"/>
    </p:embeddedFont>
    <p:embeddedFont>
      <p:font typeface="Instrument Sans Medium"/>
      <p:regular r:id="rId27"/>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20" Type="http://schemas.openxmlformats.org/officeDocument/2006/relationships/font" Target="fonts/font1.fntdata"/><Relationship Id="rId21" Type="http://schemas.openxmlformats.org/officeDocument/2006/relationships/font" Target="fonts/font2.fntdata"/><Relationship Id="rId22" Type="http://schemas.openxmlformats.org/officeDocument/2006/relationships/font" Target="fonts/font3.fntdata"/><Relationship Id="rId23" Type="http://schemas.openxmlformats.org/officeDocument/2006/relationships/font" Target="fonts/font4.fntdata"/><Relationship Id="rId24" Type="http://schemas.openxmlformats.org/officeDocument/2006/relationships/font" Target="fonts/font5.fntdata"/><Relationship Id="rId25" Type="http://schemas.openxmlformats.org/officeDocument/2006/relationships/font" Target="fonts/font6.fntdata"/><Relationship Id="rId26" Type="http://schemas.openxmlformats.org/officeDocument/2006/relationships/font" Target="fonts/font7.fntdata"/><Relationship Id="rId27"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geminimedicalsolutions.com" TargetMode="External"/><Relationship Id="rId1" Type="http://schemas.openxmlformats.org/officeDocument/2006/relationships/image" Target="../media/image-1-1.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sv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sv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png"/><Relationship Id="rId12" Type="http://schemas.openxmlformats.org/officeDocument/2006/relationships/image" Target="../media/image-10-12.svg"/><Relationship Id="rId13" Type="http://schemas.openxmlformats.org/officeDocument/2006/relationships/slideLayout" Target="../slideLayouts/slideLayout11.xml"/><Relationship Id="rId1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slideLayout" Target="../slideLayouts/slideLayout13.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4.xml"/><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sv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4.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5.xml"/><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slideLayout" Target="../slideLayouts/slideLayout6.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slideLayout" Target="../slideLayouts/slideLayout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sv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7-10.svg"/><Relationship Id="rId11" Type="http://schemas.openxmlformats.org/officeDocument/2006/relationships/image" Target="../media/image-7-11.png"/><Relationship Id="rId12" Type="http://schemas.openxmlformats.org/officeDocument/2006/relationships/image" Target="../media/image-7-12.png"/><Relationship Id="rId13" Type="http://schemas.openxmlformats.org/officeDocument/2006/relationships/image" Target="../media/image-7-13.png"/><Relationship Id="rId14" Type="http://schemas.openxmlformats.org/officeDocument/2006/relationships/image" Target="../media/image-7-14.svg"/><Relationship Id="rId15" Type="http://schemas.openxmlformats.org/officeDocument/2006/relationships/image" Target="../media/image-7-15.png"/><Relationship Id="rId16" Type="http://schemas.openxmlformats.org/officeDocument/2006/relationships/image" Target="../media/image-7-16.png"/><Relationship Id="rId17" Type="http://schemas.openxmlformats.org/officeDocument/2006/relationships/image" Target="../media/image-7-17.png"/><Relationship Id="rId18" Type="http://schemas.openxmlformats.org/officeDocument/2006/relationships/image" Target="../media/image-7-18.svg"/><Relationship Id="rId19" Type="http://schemas.openxmlformats.org/officeDocument/2006/relationships/slideLayout" Target="../slideLayouts/slideLayout8.xml"/><Relationship Id="rId2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slideLayout" Target="../slideLayouts/slideLayout9.xml"/><Relationship Id="rId1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80905"/>
          </a:xfrm>
          <a:prstGeom prst="rect">
            <a:avLst/>
          </a:prstGeom>
        </p:spPr>
      </p:pic>
      <p:sp>
        <p:nvSpPr>
          <p:cNvPr id="3" name="Text 0"/>
          <p:cNvSpPr/>
          <p:nvPr/>
        </p:nvSpPr>
        <p:spPr>
          <a:xfrm>
            <a:off x="793790" y="3288030"/>
            <a:ext cx="3300293" cy="310158"/>
          </a:xfrm>
          <a:prstGeom prst="rect">
            <a:avLst/>
          </a:prstGeom>
          <a:noFill/>
          <a:ln/>
        </p:spPr>
        <p:txBody>
          <a:bodyPr wrap="none" lIns="0" tIns="0" rIns="0" bIns="0" rtlCol="0" anchor="t"/>
          <a:lstStyle/>
          <a:p>
            <a:pPr algn="l" indent="0" marL="0">
              <a:lnSpc>
                <a:spcPts val="2400"/>
              </a:lnSpc>
              <a:buNone/>
            </a:pPr>
            <a:r>
              <a:rPr lang="en-US" sz="1950" dirty="0">
                <a:solidFill>
                  <a:srgbClr val="505468"/>
                </a:solidFill>
                <a:latin typeface="Instrument Sans Semi Bold" pitchFamily="34" charset="0"/>
                <a:ea typeface="Instrument Sans Semi Bold" pitchFamily="34" charset="-122"/>
                <a:cs typeface="Instrument Sans Semi Bold" pitchFamily="34" charset="-120"/>
              </a:rPr>
              <a:t>Brief Summary Presentation</a:t>
            </a:r>
            <a:endParaRPr lang="en-US" sz="1950" dirty="0"/>
          </a:p>
        </p:txBody>
      </p:sp>
      <p:sp>
        <p:nvSpPr>
          <p:cNvPr id="4" name="Text 1"/>
          <p:cNvSpPr/>
          <p:nvPr/>
        </p:nvSpPr>
        <p:spPr>
          <a:xfrm>
            <a:off x="793790" y="3653671"/>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Gemini Corp.</a:t>
            </a:r>
            <a:endParaRPr lang="en-US" sz="3900" dirty="0"/>
          </a:p>
        </p:txBody>
      </p:sp>
      <p:sp>
        <p:nvSpPr>
          <p:cNvPr id="5" name="Text 2"/>
          <p:cNvSpPr/>
          <p:nvPr/>
        </p:nvSpPr>
        <p:spPr>
          <a:xfrm>
            <a:off x="793790" y="4482108"/>
            <a:ext cx="13042821" cy="269915"/>
          </a:xfrm>
          <a:prstGeom prst="rect">
            <a:avLst/>
          </a:prstGeom>
          <a:noFill/>
          <a:ln/>
        </p:spPr>
        <p:txBody>
          <a:bodyPr wrap="non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"Intelligent Healthcare Solutions"</a:t>
            </a:r>
            <a:endParaRPr lang="en-US" sz="1550" dirty="0"/>
          </a:p>
        </p:txBody>
      </p:sp>
      <p:sp>
        <p:nvSpPr>
          <p:cNvPr id="6" name="Text 3"/>
          <p:cNvSpPr/>
          <p:nvPr/>
        </p:nvSpPr>
        <p:spPr>
          <a:xfrm>
            <a:off x="793790" y="4908233"/>
            <a:ext cx="13042821" cy="269915"/>
          </a:xfrm>
          <a:prstGeom prst="rect">
            <a:avLst/>
          </a:prstGeom>
          <a:noFill/>
          <a:ln/>
        </p:spPr>
        <p:txBody>
          <a:bodyPr wrap="non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2026</a:t>
            </a:r>
            <a:endParaRPr lang="en-US" sz="1550" dirty="0"/>
          </a:p>
        </p:txBody>
      </p:sp>
      <p:sp>
        <p:nvSpPr>
          <p:cNvPr id="7" name="Text 4"/>
          <p:cNvSpPr/>
          <p:nvPr/>
        </p:nvSpPr>
        <p:spPr>
          <a:xfrm>
            <a:off x="793790" y="5334357"/>
            <a:ext cx="13042821" cy="809744"/>
          </a:xfrm>
          <a:prstGeom prst="rect">
            <a:avLst/>
          </a:prstGeom>
          <a:noFill/>
          <a:ln/>
        </p:spPr>
        <p:txBody>
          <a:bodyPr wrap="squar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One Sansome Street, Suite 1400</a:t>
            </a:r>
            <a:endParaRPr lang="en-US" sz="1550" dirty="0"/>
          </a:p>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San Francisco, CA 94104</a:t>
            </a:r>
            <a:endParaRPr lang="en-US" sz="1550" dirty="0"/>
          </a:p>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(415) 334-5600</a:t>
            </a:r>
            <a:endParaRPr lang="en-US" sz="1550" dirty="0"/>
          </a:p>
        </p:txBody>
      </p:sp>
      <p:sp>
        <p:nvSpPr>
          <p:cNvPr id="8" name="Text 5"/>
          <p:cNvSpPr/>
          <p:nvPr/>
        </p:nvSpPr>
        <p:spPr>
          <a:xfrm>
            <a:off x="793790" y="6300311"/>
            <a:ext cx="13042821" cy="269915"/>
          </a:xfrm>
          <a:prstGeom prst="rect">
            <a:avLst/>
          </a:prstGeom>
          <a:noFill/>
          <a:ln/>
        </p:spPr>
        <p:txBody>
          <a:bodyPr wrap="none" lIns="0" tIns="0" rIns="0" bIns="0" rtlCol="0" anchor="t"/>
          <a:lstStyle/>
          <a:p>
            <a:pPr algn="l" indent="0" marL="0">
              <a:lnSpc>
                <a:spcPts val="2100"/>
              </a:lnSpc>
              <a:buNone/>
            </a:pPr>
            <a:r>
              <a:rPr lang="en-US" sz="1550" b="1" dirty="0">
                <a:solidFill>
                  <a:srgbClr val="5B5F71"/>
                </a:solidFill>
                <a:latin typeface="Instrument Sans Medium" pitchFamily="34" charset="0"/>
                <a:ea typeface="Instrument Sans Medium" pitchFamily="34" charset="-122"/>
                <a:cs typeface="Instrument Sans Medium" pitchFamily="34" charset="-120"/>
              </a:rPr>
              <a:t>Founder and CEO:</a:t>
            </a:r>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 Neal Solomon</a:t>
            </a:r>
            <a:endParaRPr lang="en-US" sz="1550" dirty="0"/>
          </a:p>
        </p:txBody>
      </p:sp>
      <p:sp>
        <p:nvSpPr>
          <p:cNvPr id="9" name="Text 6"/>
          <p:cNvSpPr/>
          <p:nvPr/>
        </p:nvSpPr>
        <p:spPr>
          <a:xfrm>
            <a:off x="793790" y="6726436"/>
            <a:ext cx="13042821" cy="269915"/>
          </a:xfrm>
          <a:prstGeom prst="rect">
            <a:avLst/>
          </a:prstGeom>
          <a:noFill/>
          <a:ln/>
        </p:spPr>
        <p:txBody>
          <a:bodyPr wrap="none" lIns="0" tIns="0" rIns="0" bIns="0" rtlCol="0" anchor="t"/>
          <a:lstStyle/>
          <a:p>
            <a:pPr algn="l" indent="0" marL="0">
              <a:lnSpc>
                <a:spcPts val="2100"/>
              </a:lnSpc>
              <a:buNone/>
            </a:pPr>
            <a:r>
              <a:rPr lang="en-US" sz="1550" u="sng" dirty="0">
                <a:solidFill>
                  <a:srgbClr val="505468"/>
                </a:solidFill>
                <a:latin typeface="Instrument Sans Medium" pitchFamily="34" charset="0"/>
                <a:ea typeface="Instrument Sans Medium" pitchFamily="34" charset="-122"/>
                <a:cs typeface="Instrument Sans Medium" pitchFamily="34" charset="-120"/>
                <a:hlinkClick r:id="rId2" invalidUrl="" action="" tgtFrame="" tooltip="" history="1" highlightClick="0" endSnd="0">
                  <a:extLst>
                    <a:ext uri="{A12FA001-AC4F-418D-AE19-62706E023703}">
                      <ahyp:hlinkClr xmlns:ahyp="http://schemas.microsoft.com/office/drawing/2018/hyperlinkcolor" val="tx"/>
                    </a:ext>
                  </a:extLst>
                </a:hlinkClick>
              </a:rPr>
              <a:t>www.geminimedicalsolutions.com</a:t>
            </a:r>
            <a:endParaRPr lang="en-US" sz="1550" dirty="0"/>
          </a:p>
        </p:txBody>
      </p:sp>
      <p:sp>
        <p:nvSpPr>
          <p:cNvPr id="10" name="Text 7"/>
          <p:cNvSpPr/>
          <p:nvPr/>
        </p:nvSpPr>
        <p:spPr>
          <a:xfrm>
            <a:off x="793790" y="7152561"/>
            <a:ext cx="13042821" cy="269915"/>
          </a:xfrm>
          <a:prstGeom prst="rect">
            <a:avLst/>
          </a:prstGeom>
          <a:noFill/>
          <a:ln/>
        </p:spPr>
        <p:txBody>
          <a:bodyPr wrap="non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info@geminimedicalsolutions.com</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106091"/>
            <a:ext cx="8093154" cy="664488"/>
          </a:xfrm>
          <a:prstGeom prst="rect">
            <a:avLst/>
          </a:prstGeom>
          <a:noFill/>
          <a:ln/>
        </p:spPr>
        <p:txBody>
          <a:bodyPr wrap="none" lIns="0" tIns="0" rIns="0" bIns="0" rtlCol="0" anchor="t"/>
          <a:lstStyle/>
          <a:p>
            <a:pPr algn="l" indent="0" marL="0">
              <a:lnSpc>
                <a:spcPts val="5200"/>
              </a:lnSpc>
              <a:buNone/>
            </a:pPr>
            <a:r>
              <a:rPr lang="en-US" sz="4150" dirty="0">
                <a:solidFill>
                  <a:srgbClr val="505468"/>
                </a:solidFill>
                <a:latin typeface="Instrument Sans Semi Bold" pitchFamily="34" charset="0"/>
                <a:ea typeface="Instrument Sans Semi Bold" pitchFamily="34" charset="-122"/>
                <a:cs typeface="Instrument Sans Semi Bold" pitchFamily="34" charset="-120"/>
              </a:rPr>
              <a:t>Gemini's Unified Software Fabric</a:t>
            </a:r>
            <a:endParaRPr lang="en-US" sz="4150" dirty="0"/>
          </a:p>
        </p:txBody>
      </p:sp>
      <p:sp>
        <p:nvSpPr>
          <p:cNvPr id="3" name="Text 1"/>
          <p:cNvSpPr/>
          <p:nvPr/>
        </p:nvSpPr>
        <p:spPr>
          <a:xfrm>
            <a:off x="793790" y="2089547"/>
            <a:ext cx="13042821" cy="595313"/>
          </a:xfrm>
          <a:prstGeom prst="rect">
            <a:avLst/>
          </a:prstGeom>
          <a:noFill/>
          <a:ln/>
        </p:spPr>
        <p:txBody>
          <a:bodyPr wrap="square" lIns="0" tIns="0" rIns="0" bIns="0" rtlCol="0" anchor="t"/>
          <a:lstStyle/>
          <a:p>
            <a:pPr algn="l"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Gemini uniquely integrates advanced medical modeling with intelligent software agents, patient relationship management, and enterprise-grade data security into a single, comprehensive platform.</a:t>
            </a:r>
            <a:endParaRPr lang="en-US" sz="1650" dirty="0"/>
          </a:p>
        </p:txBody>
      </p:sp>
      <p:sp>
        <p:nvSpPr>
          <p:cNvPr id="4" name="Text 2"/>
          <p:cNvSpPr/>
          <p:nvPr/>
        </p:nvSpPr>
        <p:spPr>
          <a:xfrm>
            <a:off x="2626281" y="3128724"/>
            <a:ext cx="2658070" cy="332303"/>
          </a:xfrm>
          <a:prstGeom prst="rect">
            <a:avLst/>
          </a:prstGeom>
          <a:noFill/>
          <a:ln/>
        </p:spPr>
        <p:txBody>
          <a:bodyPr wrap="none" lIns="0" tIns="0" rIns="0" bIns="0" rtlCol="0" anchor="t"/>
          <a:lstStyle/>
          <a:p>
            <a:pPr algn="r" indent="0" marL="0">
              <a:lnSpc>
                <a:spcPts val="2600"/>
              </a:lnSpc>
              <a:buNone/>
            </a:pPr>
            <a:r>
              <a:rPr lang="en-US" sz="2050" dirty="0">
                <a:solidFill>
                  <a:srgbClr val="5B5F71"/>
                </a:solidFill>
                <a:latin typeface="Instrument Sans Semi Bold" pitchFamily="34" charset="0"/>
                <a:ea typeface="Instrument Sans Semi Bold" pitchFamily="34" charset="-122"/>
                <a:cs typeface="Instrument Sans Semi Bold" pitchFamily="34" charset="-120"/>
              </a:rPr>
              <a:t>AI Health Agents</a:t>
            </a:r>
            <a:endParaRPr lang="en-US" sz="2050" dirty="0"/>
          </a:p>
        </p:txBody>
      </p:sp>
      <p:sp>
        <p:nvSpPr>
          <p:cNvPr id="5" name="Text 3"/>
          <p:cNvSpPr/>
          <p:nvPr/>
        </p:nvSpPr>
        <p:spPr>
          <a:xfrm>
            <a:off x="793790" y="3556635"/>
            <a:ext cx="4490561" cy="595313"/>
          </a:xfrm>
          <a:prstGeom prst="rect">
            <a:avLst/>
          </a:prstGeom>
          <a:noFill/>
          <a:ln/>
        </p:spPr>
        <p:txBody>
          <a:bodyPr wrap="square" lIns="0" tIns="0" rIns="0" bIns="0" rtlCol="0" anchor="t"/>
          <a:lstStyle/>
          <a:p>
            <a:pPr algn="r"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Personal co-pilots for data collection, analysis, and model-building</a:t>
            </a:r>
            <a:endParaRPr lang="en-US" sz="1650" dirty="0"/>
          </a:p>
        </p:txBody>
      </p:sp>
      <p:pic>
        <p:nvPicPr>
          <p:cNvPr id="6" name="Image 0" descr="preencoded.png">    </p:cNvPr>
          <p:cNvPicPr>
            <a:picLocks noChangeAspect="1"/>
          </p:cNvPicPr>
          <p:nvPr/>
        </p:nvPicPr>
        <p:blipFill>
          <a:blip r:embed="rId1"/>
          <a:stretch>
            <a:fillRect/>
          </a:stretch>
        </p:blipFill>
        <p:spPr>
          <a:xfrm>
            <a:off x="5603319" y="2864168"/>
            <a:ext cx="3423642" cy="3423642"/>
          </a:xfrm>
          <a:prstGeom prst="rect">
            <a:avLst/>
          </a:prstGeom>
        </p:spPr>
      </p:pic>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66939" y="3436441"/>
            <a:ext cx="318135" cy="318135"/>
          </a:xfrm>
          <a:prstGeom prst="rect">
            <a:avLst/>
          </a:prstGeom>
        </p:spPr>
      </p:pic>
      <p:sp>
        <p:nvSpPr>
          <p:cNvPr id="8" name="Text 4"/>
          <p:cNvSpPr/>
          <p:nvPr/>
        </p:nvSpPr>
        <p:spPr>
          <a:xfrm>
            <a:off x="9345930" y="3128724"/>
            <a:ext cx="2658070" cy="332303"/>
          </a:xfrm>
          <a:prstGeom prst="rect">
            <a:avLst/>
          </a:prstGeom>
          <a:noFill/>
          <a:ln/>
        </p:spPr>
        <p:txBody>
          <a:bodyPr wrap="none" lIns="0" tIns="0" rIns="0" bIns="0" rtlCol="0" anchor="t"/>
          <a:lstStyle/>
          <a:p>
            <a:pPr algn="l" indent="0" marL="0">
              <a:lnSpc>
                <a:spcPts val="2600"/>
              </a:lnSpc>
              <a:buNone/>
            </a:pPr>
            <a:r>
              <a:rPr lang="en-US" sz="2050" dirty="0">
                <a:solidFill>
                  <a:srgbClr val="5B5F71"/>
                </a:solidFill>
                <a:latin typeface="Instrument Sans Semi Bold" pitchFamily="34" charset="0"/>
                <a:ea typeface="Instrument Sans Semi Bold" pitchFamily="34" charset="-122"/>
                <a:cs typeface="Instrument Sans Semi Bold" pitchFamily="34" charset="-120"/>
              </a:rPr>
              <a:t>Medical Modeling</a:t>
            </a:r>
            <a:endParaRPr lang="en-US" sz="2050" dirty="0"/>
          </a:p>
        </p:txBody>
      </p:sp>
      <p:sp>
        <p:nvSpPr>
          <p:cNvPr id="9" name="Text 5"/>
          <p:cNvSpPr/>
          <p:nvPr/>
        </p:nvSpPr>
        <p:spPr>
          <a:xfrm>
            <a:off x="9345930" y="3556635"/>
            <a:ext cx="4490680" cy="595313"/>
          </a:xfrm>
          <a:prstGeom prst="rect">
            <a:avLst/>
          </a:prstGeom>
          <a:noFill/>
          <a:ln/>
        </p:spPr>
        <p:txBody>
          <a:bodyPr wrap="square" lIns="0" tIns="0" rIns="0" bIns="0" rtlCol="0" anchor="t"/>
          <a:lstStyle/>
          <a:p>
            <a:pPr algn="l"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Advanced algorithms for diagnosis and treatment planning</a:t>
            </a:r>
            <a:endParaRPr lang="en-US" sz="1650" dirty="0"/>
          </a:p>
        </p:txBody>
      </p:sp>
      <p:pic>
        <p:nvPicPr>
          <p:cNvPr id="10" name="Image 2" descr="preencoded.png">    </p:cNvPr>
          <p:cNvPicPr>
            <a:picLocks noChangeAspect="1"/>
          </p:cNvPicPr>
          <p:nvPr/>
        </p:nvPicPr>
        <p:blipFill>
          <a:blip r:embed="rId4"/>
          <a:stretch>
            <a:fillRect/>
          </a:stretch>
        </p:blipFill>
        <p:spPr>
          <a:xfrm>
            <a:off x="5603319" y="2864168"/>
            <a:ext cx="3423642" cy="3423642"/>
          </a:xfrm>
          <a:prstGeom prst="rect">
            <a:avLst/>
          </a:prstGeom>
        </p:spPr>
      </p:pic>
      <p:pic>
        <p:nvPicPr>
          <p:cNvPr id="11"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36315" y="3727787"/>
            <a:ext cx="318135" cy="318135"/>
          </a:xfrm>
          <a:prstGeom prst="rect">
            <a:avLst/>
          </a:prstGeom>
        </p:spPr>
      </p:pic>
      <p:sp>
        <p:nvSpPr>
          <p:cNvPr id="12" name="Text 6"/>
          <p:cNvSpPr/>
          <p:nvPr/>
        </p:nvSpPr>
        <p:spPr>
          <a:xfrm>
            <a:off x="9345930" y="5000030"/>
            <a:ext cx="4236006" cy="332303"/>
          </a:xfrm>
          <a:prstGeom prst="rect">
            <a:avLst/>
          </a:prstGeom>
          <a:noFill/>
          <a:ln/>
        </p:spPr>
        <p:txBody>
          <a:bodyPr wrap="none" lIns="0" tIns="0" rIns="0" bIns="0" rtlCol="0" anchor="t"/>
          <a:lstStyle/>
          <a:p>
            <a:pPr algn="l" indent="0" marL="0">
              <a:lnSpc>
                <a:spcPts val="2600"/>
              </a:lnSpc>
              <a:buNone/>
            </a:pPr>
            <a:r>
              <a:rPr lang="en-US" sz="2050" dirty="0">
                <a:solidFill>
                  <a:srgbClr val="5B5F71"/>
                </a:solidFill>
                <a:latin typeface="Instrument Sans Semi Bold" pitchFamily="34" charset="0"/>
                <a:ea typeface="Instrument Sans Semi Bold" pitchFamily="34" charset="-122"/>
                <a:cs typeface="Instrument Sans Semi Bold" pitchFamily="34" charset="-120"/>
              </a:rPr>
              <a:t>Patient Relationship Management</a:t>
            </a:r>
            <a:endParaRPr lang="en-US" sz="2050" dirty="0"/>
          </a:p>
        </p:txBody>
      </p:sp>
      <p:sp>
        <p:nvSpPr>
          <p:cNvPr id="13" name="Text 7"/>
          <p:cNvSpPr/>
          <p:nvPr/>
        </p:nvSpPr>
        <p:spPr>
          <a:xfrm>
            <a:off x="9345930" y="5427940"/>
            <a:ext cx="4490680" cy="595313"/>
          </a:xfrm>
          <a:prstGeom prst="rect">
            <a:avLst/>
          </a:prstGeom>
          <a:noFill/>
          <a:ln/>
        </p:spPr>
        <p:txBody>
          <a:bodyPr wrap="square" lIns="0" tIns="0" rIns="0" bIns="0" rtlCol="0" anchor="t"/>
          <a:lstStyle/>
          <a:p>
            <a:pPr algn="l"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Seamless patient-doctor connections and education</a:t>
            </a:r>
            <a:endParaRPr lang="en-US" sz="1650" dirty="0"/>
          </a:p>
        </p:txBody>
      </p:sp>
      <p:pic>
        <p:nvPicPr>
          <p:cNvPr id="14" name="Image 4" descr="preencoded.png">    </p:cNvPr>
          <p:cNvPicPr>
            <a:picLocks noChangeAspect="1"/>
          </p:cNvPicPr>
          <p:nvPr/>
        </p:nvPicPr>
        <p:blipFill>
          <a:blip r:embed="rId7"/>
          <a:stretch>
            <a:fillRect/>
          </a:stretch>
        </p:blipFill>
        <p:spPr>
          <a:xfrm>
            <a:off x="5603319" y="2864168"/>
            <a:ext cx="3423642" cy="3423642"/>
          </a:xfrm>
          <a:prstGeom prst="rect">
            <a:avLst/>
          </a:prstGeom>
        </p:spPr>
      </p:pic>
      <p:pic>
        <p:nvPicPr>
          <p:cNvPr id="15"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44969" y="5397163"/>
            <a:ext cx="318135" cy="318135"/>
          </a:xfrm>
          <a:prstGeom prst="rect">
            <a:avLst/>
          </a:prstGeom>
        </p:spPr>
      </p:pic>
      <p:sp>
        <p:nvSpPr>
          <p:cNvPr id="16" name="Text 8"/>
          <p:cNvSpPr/>
          <p:nvPr/>
        </p:nvSpPr>
        <p:spPr>
          <a:xfrm>
            <a:off x="2263021" y="5148858"/>
            <a:ext cx="3021330" cy="332303"/>
          </a:xfrm>
          <a:prstGeom prst="rect">
            <a:avLst/>
          </a:prstGeom>
          <a:noFill/>
          <a:ln/>
        </p:spPr>
        <p:txBody>
          <a:bodyPr wrap="none" lIns="0" tIns="0" rIns="0" bIns="0" rtlCol="0" anchor="t"/>
          <a:lstStyle/>
          <a:p>
            <a:pPr algn="r" indent="0" marL="0">
              <a:lnSpc>
                <a:spcPts val="2600"/>
              </a:lnSpc>
              <a:buNone/>
            </a:pPr>
            <a:r>
              <a:rPr lang="en-US" sz="2050" dirty="0">
                <a:solidFill>
                  <a:srgbClr val="5B5F71"/>
                </a:solidFill>
                <a:latin typeface="Instrument Sans Semi Bold" pitchFamily="34" charset="0"/>
                <a:ea typeface="Instrument Sans Semi Bold" pitchFamily="34" charset="-122"/>
                <a:cs typeface="Instrument Sans Semi Bold" pitchFamily="34" charset="-120"/>
              </a:rPr>
              <a:t>Data Security &amp; Records</a:t>
            </a:r>
            <a:endParaRPr lang="en-US" sz="2050" dirty="0"/>
          </a:p>
        </p:txBody>
      </p:sp>
      <p:sp>
        <p:nvSpPr>
          <p:cNvPr id="17" name="Text 9"/>
          <p:cNvSpPr/>
          <p:nvPr/>
        </p:nvSpPr>
        <p:spPr>
          <a:xfrm>
            <a:off x="793790" y="5576768"/>
            <a:ext cx="4490561" cy="297656"/>
          </a:xfrm>
          <a:prstGeom prst="rect">
            <a:avLst/>
          </a:prstGeom>
          <a:noFill/>
          <a:ln/>
        </p:spPr>
        <p:txBody>
          <a:bodyPr wrap="none" lIns="0" tIns="0" rIns="0" bIns="0" rtlCol="0" anchor="t"/>
          <a:lstStyle/>
          <a:p>
            <a:pPr algn="r"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HIPAA-compliant health record management</a:t>
            </a:r>
            <a:endParaRPr lang="en-US" sz="1650" dirty="0"/>
          </a:p>
        </p:txBody>
      </p:sp>
      <p:pic>
        <p:nvPicPr>
          <p:cNvPr id="18" name="Image 6" descr="preencoded.png">    </p:cNvPr>
          <p:cNvPicPr>
            <a:picLocks noChangeAspect="1"/>
          </p:cNvPicPr>
          <p:nvPr/>
        </p:nvPicPr>
        <p:blipFill>
          <a:blip r:embed="rId10"/>
          <a:stretch>
            <a:fillRect/>
          </a:stretch>
        </p:blipFill>
        <p:spPr>
          <a:xfrm>
            <a:off x="5603319" y="2864168"/>
            <a:ext cx="3423642" cy="3423642"/>
          </a:xfrm>
          <a:prstGeom prst="rect">
            <a:avLst/>
          </a:prstGeom>
        </p:spPr>
      </p:pic>
      <p:pic>
        <p:nvPicPr>
          <p:cNvPr id="19" name="Image 7"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75593" y="5105817"/>
            <a:ext cx="318135" cy="318135"/>
          </a:xfrm>
          <a:prstGeom prst="rect">
            <a:avLst/>
          </a:prstGeom>
        </p:spPr>
      </p:pic>
      <p:sp>
        <p:nvSpPr>
          <p:cNvPr id="20" name="Text 10"/>
          <p:cNvSpPr/>
          <p:nvPr/>
        </p:nvSpPr>
        <p:spPr>
          <a:xfrm>
            <a:off x="1112758" y="6646426"/>
            <a:ext cx="12723852" cy="297656"/>
          </a:xfrm>
          <a:prstGeom prst="rect">
            <a:avLst/>
          </a:prstGeom>
          <a:noFill/>
          <a:ln/>
        </p:spPr>
        <p:txBody>
          <a:bodyPr wrap="none" lIns="0" tIns="0" rIns="0" bIns="0" rtlCol="0" anchor="t"/>
          <a:lstStyle/>
          <a:p>
            <a:pPr algn="l"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This </a:t>
            </a:r>
            <a:pPr algn="l" indent="0" marL="0">
              <a:lnSpc>
                <a:spcPts val="2300"/>
              </a:lnSpc>
              <a:buNone/>
            </a:pPr>
            <a:r>
              <a:rPr lang="en-US" sz="1650" b="1" dirty="0">
                <a:solidFill>
                  <a:srgbClr val="5B5F71"/>
                </a:solidFill>
                <a:latin typeface="Instrument Sans Medium" pitchFamily="34" charset="0"/>
                <a:ea typeface="Instrument Sans Medium" pitchFamily="34" charset="-122"/>
                <a:cs typeface="Instrument Sans Medium" pitchFamily="34" charset="-120"/>
              </a:rPr>
              <a:t>unified software fabric</a:t>
            </a:r>
            <a:pPr algn="l"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 becomes the core operating system for next-generation clinical medicine.</a:t>
            </a:r>
            <a:endParaRPr lang="en-US" sz="1650" dirty="0"/>
          </a:p>
        </p:txBody>
      </p:sp>
      <p:sp>
        <p:nvSpPr>
          <p:cNvPr id="21" name="Shape 11"/>
          <p:cNvSpPr/>
          <p:nvPr/>
        </p:nvSpPr>
        <p:spPr>
          <a:xfrm>
            <a:off x="793790" y="6467118"/>
            <a:ext cx="22860" cy="656273"/>
          </a:xfrm>
          <a:prstGeom prst="rect">
            <a:avLst/>
          </a:prstGeom>
          <a:solidFill>
            <a:srgbClr val="505468"/>
          </a:solidFill>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532209" y="796528"/>
            <a:ext cx="1220867" cy="202763"/>
          </a:xfrm>
          <a:prstGeom prst="roundRect">
            <a:avLst>
              <a:gd name="adj" fmla="val 20474"/>
            </a:avLst>
          </a:prstGeom>
          <a:noFill/>
          <a:ln w="7620">
            <a:solidFill>
              <a:srgbClr val="505468"/>
            </a:solidFill>
            <a:prstDash val="solid"/>
          </a:ln>
        </p:spPr>
      </p:sp>
      <p:sp>
        <p:nvSpPr>
          <p:cNvPr id="3" name="Text 1"/>
          <p:cNvSpPr/>
          <p:nvPr/>
        </p:nvSpPr>
        <p:spPr>
          <a:xfrm>
            <a:off x="613886" y="841177"/>
            <a:ext cx="1057513" cy="113467"/>
          </a:xfrm>
          <a:prstGeom prst="rect">
            <a:avLst/>
          </a:prstGeom>
          <a:noFill/>
          <a:ln/>
        </p:spPr>
        <p:txBody>
          <a:bodyPr wrap="none" lIns="0" tIns="0" rIns="0" bIns="0" rtlCol="0" anchor="t"/>
          <a:lstStyle/>
          <a:p>
            <a:pPr algn="l" indent="0" marL="0">
              <a:lnSpc>
                <a:spcPts val="850"/>
              </a:lnSpc>
              <a:buNone/>
            </a:pPr>
            <a:r>
              <a:rPr lang="en-US" sz="750" dirty="0">
                <a:solidFill>
                  <a:srgbClr val="505468"/>
                </a:solidFill>
                <a:latin typeface="Instrument Sans Medium" pitchFamily="34" charset="0"/>
                <a:ea typeface="Instrument Sans Medium" pitchFamily="34" charset="-122"/>
                <a:cs typeface="Instrument Sans Medium" pitchFamily="34" charset="-120"/>
              </a:rPr>
              <a:t>REAL-WORLD IMPACT</a:t>
            </a:r>
            <a:endParaRPr lang="en-US" sz="750" dirty="0"/>
          </a:p>
        </p:txBody>
      </p:sp>
      <p:sp>
        <p:nvSpPr>
          <p:cNvPr id="4" name="Text 2"/>
          <p:cNvSpPr/>
          <p:nvPr/>
        </p:nvSpPr>
        <p:spPr>
          <a:xfrm>
            <a:off x="532209" y="1020723"/>
            <a:ext cx="5504021" cy="386001"/>
          </a:xfrm>
          <a:prstGeom prst="rect">
            <a:avLst/>
          </a:prstGeom>
          <a:noFill/>
          <a:ln/>
        </p:spPr>
        <p:txBody>
          <a:bodyPr wrap="none" lIns="0" tIns="0" rIns="0" bIns="0" rtlCol="0" anchor="t"/>
          <a:lstStyle/>
          <a:p>
            <a:pPr algn="l" indent="0" marL="0">
              <a:lnSpc>
                <a:spcPts val="3000"/>
              </a:lnSpc>
              <a:buNone/>
            </a:pPr>
            <a:r>
              <a:rPr lang="en-US" sz="2400" dirty="0">
                <a:solidFill>
                  <a:srgbClr val="505468"/>
                </a:solidFill>
                <a:latin typeface="Instrument Sans Semi Bold" pitchFamily="34" charset="0"/>
                <a:ea typeface="Instrument Sans Semi Bold" pitchFamily="34" charset="-122"/>
                <a:cs typeface="Instrument Sans Semi Bold" pitchFamily="34" charset="-120"/>
              </a:rPr>
              <a:t>Applications of Gemini's Technologies</a:t>
            </a:r>
            <a:endParaRPr lang="en-US" sz="2400" dirty="0"/>
          </a:p>
        </p:txBody>
      </p:sp>
      <p:sp>
        <p:nvSpPr>
          <p:cNvPr id="5" name="Text 3"/>
          <p:cNvSpPr/>
          <p:nvPr/>
        </p:nvSpPr>
        <p:spPr>
          <a:xfrm>
            <a:off x="532209" y="1541264"/>
            <a:ext cx="2534483" cy="231696"/>
          </a:xfrm>
          <a:prstGeom prst="rect">
            <a:avLst/>
          </a:prstGeom>
          <a:noFill/>
          <a:ln/>
        </p:spPr>
        <p:txBody>
          <a:bodyPr wrap="none" lIns="0" tIns="0" rIns="0" bIns="0" rtlCol="0" anchor="t"/>
          <a:lstStyle/>
          <a:p>
            <a:pPr algn="l" indent="0" marL="0">
              <a:lnSpc>
                <a:spcPts val="1800"/>
              </a:lnSpc>
              <a:buNone/>
            </a:pPr>
            <a:r>
              <a:rPr lang="en-US" sz="1450" dirty="0">
                <a:solidFill>
                  <a:srgbClr val="505468"/>
                </a:solidFill>
                <a:latin typeface="Instrument Sans Semi Bold" pitchFamily="34" charset="0"/>
                <a:ea typeface="Instrument Sans Semi Bold" pitchFamily="34" charset="-122"/>
                <a:cs typeface="Instrument Sans Semi Bold" pitchFamily="34" charset="-120"/>
              </a:rPr>
              <a:t>Complex Medical Challenges</a:t>
            </a:r>
            <a:endParaRPr lang="en-US" sz="1450" dirty="0"/>
          </a:p>
        </p:txBody>
      </p:sp>
      <p:sp>
        <p:nvSpPr>
          <p:cNvPr id="6" name="Text 4"/>
          <p:cNvSpPr/>
          <p:nvPr/>
        </p:nvSpPr>
        <p:spPr>
          <a:xfrm>
            <a:off x="532209" y="1826776"/>
            <a:ext cx="6632377" cy="354568"/>
          </a:xfrm>
          <a:prstGeom prst="rect">
            <a:avLst/>
          </a:prstGeom>
          <a:noFill/>
          <a:ln/>
        </p:spPr>
        <p:txBody>
          <a:bodyPr wrap="square" lIns="0" tIns="0" rIns="0" bIns="0" rtlCol="0" anchor="t"/>
          <a:lstStyle/>
          <a:p>
            <a:pPr algn="l" indent="0" marL="0">
              <a:lnSpc>
                <a:spcPts val="1350"/>
              </a:lnSpc>
              <a:buNone/>
            </a:pPr>
            <a:r>
              <a:rPr lang="en-US" sz="1200" dirty="0">
                <a:solidFill>
                  <a:srgbClr val="5B5F71"/>
                </a:solidFill>
                <a:latin typeface="Instrument Sans Medium" pitchFamily="34" charset="0"/>
                <a:ea typeface="Instrument Sans Medium" pitchFamily="34" charset="-122"/>
                <a:cs typeface="Instrument Sans Medium" pitchFamily="34" charset="-120"/>
              </a:rPr>
              <a:t>Gemini applies modeling, AI, and software technologies to the most challenging medical conditions:</a:t>
            </a:r>
            <a:endParaRPr lang="en-US" sz="1200" dirty="0"/>
          </a:p>
        </p:txBody>
      </p:sp>
      <p:sp>
        <p:nvSpPr>
          <p:cNvPr id="7" name="Text 5"/>
          <p:cNvSpPr/>
          <p:nvPr/>
        </p:nvSpPr>
        <p:spPr>
          <a:xfrm>
            <a:off x="532209" y="2229683"/>
            <a:ext cx="6632377" cy="851471"/>
          </a:xfrm>
          <a:prstGeom prst="rect">
            <a:avLst/>
          </a:prstGeom>
          <a:noFill/>
          <a:ln/>
        </p:spPr>
        <p:txBody>
          <a:bodyPr wrap="square" lIns="0" tIns="0" rIns="0" bIns="0" rtlCol="0" anchor="t"/>
          <a:lstStyle/>
          <a:p>
            <a:pPr algn="l" marL="342900" indent="-342900">
              <a:lnSpc>
                <a:spcPts val="1100"/>
              </a:lnSpc>
              <a:buSzPct val="100000"/>
              <a:buChar char="•"/>
            </a:pPr>
            <a:r>
              <a:rPr lang="en-US" sz="950" dirty="0">
                <a:solidFill>
                  <a:srgbClr val="5B5F71"/>
                </a:solidFill>
                <a:latin typeface="Instrument Sans Medium" pitchFamily="34" charset="0"/>
                <a:ea typeface="Instrument Sans Medium" pitchFamily="34" charset="-122"/>
                <a:cs typeface="Instrument Sans Medium" pitchFamily="34" charset="-120"/>
              </a:rPr>
              <a:t>Oncology (cancer diagnostics and treatment)</a:t>
            </a:r>
            <a:endParaRPr lang="en-US" sz="950" dirty="0"/>
          </a:p>
          <a:p>
            <a:pPr algn="l" marL="342900" indent="-342900">
              <a:lnSpc>
                <a:spcPts val="1100"/>
              </a:lnSpc>
              <a:buSzPct val="100000"/>
              <a:buChar char="•"/>
            </a:pPr>
            <a:r>
              <a:rPr lang="en-US" sz="950" dirty="0">
                <a:solidFill>
                  <a:srgbClr val="5B5F71"/>
                </a:solidFill>
                <a:latin typeface="Instrument Sans Medium" pitchFamily="34" charset="0"/>
                <a:ea typeface="Instrument Sans Medium" pitchFamily="34" charset="-122"/>
                <a:cs typeface="Instrument Sans Medium" pitchFamily="34" charset="-120"/>
              </a:rPr>
              <a:t>Cardiovascular disease management</a:t>
            </a:r>
            <a:endParaRPr lang="en-US" sz="950" dirty="0"/>
          </a:p>
          <a:p>
            <a:pPr algn="l" marL="342900" indent="-342900">
              <a:lnSpc>
                <a:spcPts val="1100"/>
              </a:lnSpc>
              <a:buSzPct val="100000"/>
              <a:buChar char="•"/>
            </a:pPr>
            <a:r>
              <a:rPr lang="en-US" sz="950" dirty="0">
                <a:solidFill>
                  <a:srgbClr val="5B5F71"/>
                </a:solidFill>
                <a:latin typeface="Instrument Sans Medium" pitchFamily="34" charset="0"/>
                <a:ea typeface="Instrument Sans Medium" pitchFamily="34" charset="-122"/>
                <a:cs typeface="Instrument Sans Medium" pitchFamily="34" charset="-120"/>
              </a:rPr>
              <a:t>Neurodegenerative disorders</a:t>
            </a:r>
            <a:endParaRPr lang="en-US" sz="950" dirty="0"/>
          </a:p>
          <a:p>
            <a:pPr algn="l" marL="342900" indent="-342900">
              <a:lnSpc>
                <a:spcPts val="1100"/>
              </a:lnSpc>
              <a:buSzPct val="100000"/>
              <a:buChar char="•"/>
            </a:pPr>
            <a:r>
              <a:rPr lang="en-US" sz="950" dirty="0">
                <a:solidFill>
                  <a:srgbClr val="5B5F71"/>
                </a:solidFill>
                <a:latin typeface="Instrument Sans Medium" pitchFamily="34" charset="0"/>
                <a:ea typeface="Instrument Sans Medium" pitchFamily="34" charset="-122"/>
                <a:cs typeface="Instrument Sans Medium" pitchFamily="34" charset="-120"/>
              </a:rPr>
              <a:t>Chronic illness optimization</a:t>
            </a:r>
            <a:endParaRPr lang="en-US" sz="950" dirty="0"/>
          </a:p>
          <a:p>
            <a:pPr algn="l" marL="342900" indent="-342900">
              <a:lnSpc>
                <a:spcPts val="1100"/>
              </a:lnSpc>
              <a:buSzPct val="100000"/>
              <a:buChar char="•"/>
            </a:pPr>
            <a:r>
              <a:rPr lang="en-US" sz="950" dirty="0">
                <a:solidFill>
                  <a:srgbClr val="5B5F71"/>
                </a:solidFill>
                <a:latin typeface="Instrument Sans Medium" pitchFamily="34" charset="0"/>
                <a:ea typeface="Instrument Sans Medium" pitchFamily="34" charset="-122"/>
                <a:cs typeface="Instrument Sans Medium" pitchFamily="34" charset="-120"/>
              </a:rPr>
              <a:t>Genetic disorders</a:t>
            </a:r>
            <a:endParaRPr lang="en-US" sz="950" dirty="0"/>
          </a:p>
          <a:p>
            <a:pPr algn="l" marL="342900" indent="-342900">
              <a:lnSpc>
                <a:spcPts val="1100"/>
              </a:lnSpc>
              <a:buSzPct val="100000"/>
              <a:buChar char="•"/>
            </a:pPr>
            <a:r>
              <a:rPr lang="en-US" sz="950" dirty="0">
                <a:solidFill>
                  <a:srgbClr val="5B5F71"/>
                </a:solidFill>
                <a:latin typeface="Instrument Sans Medium" pitchFamily="34" charset="0"/>
                <a:ea typeface="Instrument Sans Medium" pitchFamily="34" charset="-122"/>
                <a:cs typeface="Instrument Sans Medium" pitchFamily="34" charset="-120"/>
              </a:rPr>
              <a:t>Autoimmune conditions</a:t>
            </a:r>
            <a:endParaRPr lang="en-US" sz="950" dirty="0"/>
          </a:p>
        </p:txBody>
      </p:sp>
      <p:sp>
        <p:nvSpPr>
          <p:cNvPr id="8" name="Text 6"/>
          <p:cNvSpPr/>
          <p:nvPr/>
        </p:nvSpPr>
        <p:spPr>
          <a:xfrm>
            <a:off x="7473434" y="1535787"/>
            <a:ext cx="6632377" cy="141923"/>
          </a:xfrm>
          <a:prstGeom prst="rect">
            <a:avLst/>
          </a:prstGeom>
          <a:noFill/>
          <a:ln/>
        </p:spPr>
        <p:txBody>
          <a:bodyPr wrap="none" lIns="0" tIns="0" rIns="0" bIns="0" rtlCol="0" anchor="t"/>
          <a:lstStyle/>
          <a:p>
            <a:pPr algn="l" indent="0" marL="0">
              <a:lnSpc>
                <a:spcPts val="1100"/>
              </a:lnSpc>
              <a:buNone/>
            </a:pPr>
            <a:endParaRPr lang="en-US" sz="950" dirty="0"/>
          </a:p>
        </p:txBody>
      </p:sp>
      <p:pic>
        <p:nvPicPr>
          <p:cNvPr id="9" name="Image 0" descr="preencoded.png">    </p:cNvPr>
          <p:cNvPicPr>
            <a:picLocks noChangeAspect="1"/>
          </p:cNvPicPr>
          <p:nvPr/>
        </p:nvPicPr>
        <p:blipFill>
          <a:blip r:embed="rId1"/>
          <a:stretch>
            <a:fillRect/>
          </a:stretch>
        </p:blipFill>
        <p:spPr>
          <a:xfrm>
            <a:off x="9415105" y="1738193"/>
            <a:ext cx="2748915" cy="2748915"/>
          </a:xfrm>
          <a:prstGeom prst="rect">
            <a:avLst/>
          </a:prstGeom>
        </p:spPr>
      </p:pic>
      <p:sp>
        <p:nvSpPr>
          <p:cNvPr id="10" name="Text 7"/>
          <p:cNvSpPr/>
          <p:nvPr/>
        </p:nvSpPr>
        <p:spPr>
          <a:xfrm>
            <a:off x="2010847" y="5104741"/>
            <a:ext cx="1519595" cy="308848"/>
          </a:xfrm>
          <a:prstGeom prst="rect">
            <a:avLst/>
          </a:prstGeom>
          <a:noFill/>
          <a:ln/>
        </p:spPr>
        <p:txBody>
          <a:bodyPr wrap="none" lIns="0" tIns="0" rIns="0" bIns="0" rtlCol="0" anchor="t"/>
          <a:lstStyle/>
          <a:p>
            <a:pPr algn="ctr" indent="0" marL="0">
              <a:lnSpc>
                <a:spcPts val="24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10%</a:t>
            </a:r>
            <a:endParaRPr lang="en-US" sz="2400" dirty="0"/>
          </a:p>
        </p:txBody>
      </p:sp>
      <p:pic>
        <p:nvPicPr>
          <p:cNvPr id="11" name="Image 1" descr="preencoded.png">    </p:cNvPr>
          <p:cNvPicPr>
            <a:picLocks noChangeAspect="1"/>
          </p:cNvPicPr>
          <p:nvPr/>
        </p:nvPicPr>
        <p:blipFill>
          <a:blip r:embed="rId2"/>
          <a:stretch>
            <a:fillRect/>
          </a:stretch>
        </p:blipFill>
        <p:spPr>
          <a:xfrm>
            <a:off x="1844159" y="4332620"/>
            <a:ext cx="1853208" cy="1853208"/>
          </a:xfrm>
          <a:prstGeom prst="rect">
            <a:avLst/>
          </a:prstGeom>
        </p:spPr>
      </p:pic>
      <p:sp>
        <p:nvSpPr>
          <p:cNvPr id="12" name="Text 8"/>
          <p:cNvSpPr/>
          <p:nvPr/>
        </p:nvSpPr>
        <p:spPr>
          <a:xfrm>
            <a:off x="1818799" y="6270482"/>
            <a:ext cx="1903809" cy="231696"/>
          </a:xfrm>
          <a:prstGeom prst="rect">
            <a:avLst/>
          </a:prstGeom>
          <a:noFill/>
          <a:ln/>
        </p:spPr>
        <p:txBody>
          <a:bodyPr wrap="none" lIns="0" tIns="0" rIns="0" bIns="0" rtlCol="0" anchor="t"/>
          <a:lstStyle/>
          <a:p>
            <a:pPr algn="ctr" indent="0" marL="0">
              <a:lnSpc>
                <a:spcPts val="1800"/>
              </a:lnSpc>
              <a:buNone/>
            </a:pPr>
            <a:r>
              <a:rPr lang="en-US" sz="1450" dirty="0">
                <a:solidFill>
                  <a:srgbClr val="5B5F71"/>
                </a:solidFill>
                <a:latin typeface="Instrument Sans Semi Bold" pitchFamily="34" charset="0"/>
                <a:ea typeface="Instrument Sans Semi Bold" pitchFamily="34" charset="-122"/>
                <a:cs typeface="Instrument Sans Semi Bold" pitchFamily="34" charset="-120"/>
              </a:rPr>
              <a:t>Phase III Success Rate</a:t>
            </a:r>
            <a:endParaRPr lang="en-US" sz="1450" dirty="0"/>
          </a:p>
        </p:txBody>
      </p:sp>
      <p:sp>
        <p:nvSpPr>
          <p:cNvPr id="13" name="Text 9"/>
          <p:cNvSpPr/>
          <p:nvPr/>
        </p:nvSpPr>
        <p:spPr>
          <a:xfrm>
            <a:off x="532209" y="6534443"/>
            <a:ext cx="4477107" cy="177284"/>
          </a:xfrm>
          <a:prstGeom prst="rect">
            <a:avLst/>
          </a:prstGeom>
          <a:noFill/>
          <a:ln/>
        </p:spPr>
        <p:txBody>
          <a:bodyPr wrap="none" lIns="0" tIns="0" rIns="0" bIns="0" rtlCol="0" anchor="t"/>
          <a:lstStyle/>
          <a:p>
            <a:pPr algn="ctr" indent="0" marL="0">
              <a:lnSpc>
                <a:spcPts val="1350"/>
              </a:lnSpc>
              <a:buNone/>
            </a:pPr>
            <a:r>
              <a:rPr lang="en-US" sz="1200" dirty="0">
                <a:solidFill>
                  <a:srgbClr val="5B5F71"/>
                </a:solidFill>
                <a:latin typeface="Instrument Sans Medium" pitchFamily="34" charset="0"/>
                <a:ea typeface="Instrument Sans Medium" pitchFamily="34" charset="-122"/>
                <a:cs typeface="Instrument Sans Medium" pitchFamily="34" charset="-120"/>
              </a:rPr>
              <a:t>Traditional drug development approach</a:t>
            </a:r>
            <a:endParaRPr lang="en-US" sz="1200" dirty="0"/>
          </a:p>
        </p:txBody>
      </p:sp>
      <p:sp>
        <p:nvSpPr>
          <p:cNvPr id="14" name="Text 10"/>
          <p:cNvSpPr/>
          <p:nvPr/>
        </p:nvSpPr>
        <p:spPr>
          <a:xfrm>
            <a:off x="6555224" y="5104741"/>
            <a:ext cx="1519595" cy="308848"/>
          </a:xfrm>
          <a:prstGeom prst="rect">
            <a:avLst/>
          </a:prstGeom>
          <a:noFill/>
          <a:ln/>
        </p:spPr>
        <p:txBody>
          <a:bodyPr wrap="none" lIns="0" tIns="0" rIns="0" bIns="0" rtlCol="0" anchor="t"/>
          <a:lstStyle/>
          <a:p>
            <a:pPr algn="ctr" indent="0" marL="0">
              <a:lnSpc>
                <a:spcPts val="24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65%</a:t>
            </a:r>
            <a:endParaRPr lang="en-US" sz="2400" dirty="0"/>
          </a:p>
        </p:txBody>
      </p:sp>
      <p:pic>
        <p:nvPicPr>
          <p:cNvPr id="15" name="Image 2" descr="preencoded.png">    </p:cNvPr>
          <p:cNvPicPr>
            <a:picLocks noChangeAspect="1"/>
          </p:cNvPicPr>
          <p:nvPr/>
        </p:nvPicPr>
        <p:blipFill>
          <a:blip r:embed="rId3"/>
          <a:stretch>
            <a:fillRect/>
          </a:stretch>
        </p:blipFill>
        <p:spPr>
          <a:xfrm>
            <a:off x="6388537" y="4332620"/>
            <a:ext cx="1853208" cy="1853208"/>
          </a:xfrm>
          <a:prstGeom prst="rect">
            <a:avLst/>
          </a:prstGeom>
        </p:spPr>
      </p:pic>
      <p:sp>
        <p:nvSpPr>
          <p:cNvPr id="16" name="Text 11"/>
          <p:cNvSpPr/>
          <p:nvPr/>
        </p:nvSpPr>
        <p:spPr>
          <a:xfrm>
            <a:off x="6292453" y="6270482"/>
            <a:ext cx="2045375" cy="231696"/>
          </a:xfrm>
          <a:prstGeom prst="rect">
            <a:avLst/>
          </a:prstGeom>
          <a:noFill/>
          <a:ln/>
        </p:spPr>
        <p:txBody>
          <a:bodyPr wrap="none" lIns="0" tIns="0" rIns="0" bIns="0" rtlCol="0" anchor="t"/>
          <a:lstStyle/>
          <a:p>
            <a:pPr algn="ctr" indent="0" marL="0">
              <a:lnSpc>
                <a:spcPts val="1800"/>
              </a:lnSpc>
              <a:buNone/>
            </a:pPr>
            <a:r>
              <a:rPr lang="en-US" sz="1450" dirty="0">
                <a:solidFill>
                  <a:srgbClr val="5B5F71"/>
                </a:solidFill>
                <a:latin typeface="Instrument Sans Semi Bold" pitchFamily="34" charset="0"/>
                <a:ea typeface="Instrument Sans Semi Bold" pitchFamily="34" charset="-122"/>
                <a:cs typeface="Instrument Sans Semi Bold" pitchFamily="34" charset="-120"/>
              </a:rPr>
              <a:t>Precision Drug Success</a:t>
            </a:r>
            <a:endParaRPr lang="en-US" sz="1450" dirty="0"/>
          </a:p>
        </p:txBody>
      </p:sp>
      <p:sp>
        <p:nvSpPr>
          <p:cNvPr id="17" name="Text 12"/>
          <p:cNvSpPr/>
          <p:nvPr/>
        </p:nvSpPr>
        <p:spPr>
          <a:xfrm>
            <a:off x="5076587" y="6534443"/>
            <a:ext cx="4477107" cy="177284"/>
          </a:xfrm>
          <a:prstGeom prst="rect">
            <a:avLst/>
          </a:prstGeom>
          <a:noFill/>
          <a:ln/>
        </p:spPr>
        <p:txBody>
          <a:bodyPr wrap="none" lIns="0" tIns="0" rIns="0" bIns="0" rtlCol="0" anchor="t"/>
          <a:lstStyle/>
          <a:p>
            <a:pPr algn="ctr" indent="0" marL="0">
              <a:lnSpc>
                <a:spcPts val="1350"/>
              </a:lnSpc>
              <a:buNone/>
            </a:pPr>
            <a:r>
              <a:rPr lang="en-US" sz="1200" dirty="0">
                <a:solidFill>
                  <a:srgbClr val="5B5F71"/>
                </a:solidFill>
                <a:latin typeface="Instrument Sans Medium" pitchFamily="34" charset="0"/>
                <a:ea typeface="Instrument Sans Medium" pitchFamily="34" charset="-122"/>
                <a:cs typeface="Instrument Sans Medium" pitchFamily="34" charset="-120"/>
              </a:rPr>
              <a:t>Molecular evidence-based therapies</a:t>
            </a:r>
            <a:endParaRPr lang="en-US" sz="1200" dirty="0"/>
          </a:p>
        </p:txBody>
      </p:sp>
      <p:sp>
        <p:nvSpPr>
          <p:cNvPr id="18" name="Text 13"/>
          <p:cNvSpPr/>
          <p:nvPr/>
        </p:nvSpPr>
        <p:spPr>
          <a:xfrm>
            <a:off x="11099602" y="5104741"/>
            <a:ext cx="1519595" cy="308848"/>
          </a:xfrm>
          <a:prstGeom prst="rect">
            <a:avLst/>
          </a:prstGeom>
          <a:noFill/>
          <a:ln/>
        </p:spPr>
        <p:txBody>
          <a:bodyPr wrap="none" lIns="0" tIns="0" rIns="0" bIns="0" rtlCol="0" anchor="t"/>
          <a:lstStyle/>
          <a:p>
            <a:pPr algn="ctr" indent="0" marL="0">
              <a:lnSpc>
                <a:spcPts val="2400"/>
              </a:lnSpc>
              <a:buNone/>
            </a:pPr>
            <a:r>
              <a:rPr lang="en-US" sz="2400" dirty="0">
                <a:solidFill>
                  <a:srgbClr val="5B5F71"/>
                </a:solidFill>
                <a:latin typeface="Instrument Sans Semi Bold" pitchFamily="34" charset="0"/>
                <a:ea typeface="Instrument Sans Semi Bold" pitchFamily="34" charset="-122"/>
                <a:cs typeface="Instrument Sans Semi Bold" pitchFamily="34" charset="-120"/>
              </a:rPr>
              <a:t>50%</a:t>
            </a:r>
            <a:endParaRPr lang="en-US" sz="2400" dirty="0"/>
          </a:p>
        </p:txBody>
      </p:sp>
      <p:pic>
        <p:nvPicPr>
          <p:cNvPr id="19" name="Image 3" descr="preencoded.png">    </p:cNvPr>
          <p:cNvPicPr>
            <a:picLocks noChangeAspect="1"/>
          </p:cNvPicPr>
          <p:nvPr/>
        </p:nvPicPr>
        <p:blipFill>
          <a:blip r:embed="rId4"/>
          <a:stretch>
            <a:fillRect/>
          </a:stretch>
        </p:blipFill>
        <p:spPr>
          <a:xfrm>
            <a:off x="10932914" y="4332620"/>
            <a:ext cx="1853208" cy="1853208"/>
          </a:xfrm>
          <a:prstGeom prst="rect">
            <a:avLst/>
          </a:prstGeom>
        </p:spPr>
      </p:pic>
      <p:sp>
        <p:nvSpPr>
          <p:cNvPr id="20" name="Text 14"/>
          <p:cNvSpPr/>
          <p:nvPr/>
        </p:nvSpPr>
        <p:spPr>
          <a:xfrm>
            <a:off x="10932914" y="6270482"/>
            <a:ext cx="1853208" cy="231696"/>
          </a:xfrm>
          <a:prstGeom prst="rect">
            <a:avLst/>
          </a:prstGeom>
          <a:noFill/>
          <a:ln/>
        </p:spPr>
        <p:txBody>
          <a:bodyPr wrap="none" lIns="0" tIns="0" rIns="0" bIns="0" rtlCol="0" anchor="t"/>
          <a:lstStyle/>
          <a:p>
            <a:pPr algn="ctr" indent="0" marL="0">
              <a:lnSpc>
                <a:spcPts val="1800"/>
              </a:lnSpc>
              <a:buNone/>
            </a:pPr>
            <a:r>
              <a:rPr lang="en-US" sz="1450" dirty="0">
                <a:solidFill>
                  <a:srgbClr val="5B5F71"/>
                </a:solidFill>
                <a:latin typeface="Instrument Sans Semi Bold" pitchFamily="34" charset="0"/>
                <a:ea typeface="Instrument Sans Semi Bold" pitchFamily="34" charset="-122"/>
                <a:cs typeface="Instrument Sans Semi Bold" pitchFamily="34" charset="-120"/>
              </a:rPr>
              <a:t>Cost Reduction</a:t>
            </a:r>
            <a:endParaRPr lang="en-US" sz="1450" dirty="0"/>
          </a:p>
        </p:txBody>
      </p:sp>
      <p:sp>
        <p:nvSpPr>
          <p:cNvPr id="21" name="Text 15"/>
          <p:cNvSpPr/>
          <p:nvPr/>
        </p:nvSpPr>
        <p:spPr>
          <a:xfrm>
            <a:off x="9620964" y="6534443"/>
            <a:ext cx="4477107" cy="177284"/>
          </a:xfrm>
          <a:prstGeom prst="rect">
            <a:avLst/>
          </a:prstGeom>
          <a:noFill/>
          <a:ln/>
        </p:spPr>
        <p:txBody>
          <a:bodyPr wrap="none" lIns="0" tIns="0" rIns="0" bIns="0" rtlCol="0" anchor="t"/>
          <a:lstStyle/>
          <a:p>
            <a:pPr algn="ctr" indent="0" marL="0">
              <a:lnSpc>
                <a:spcPts val="1350"/>
              </a:lnSpc>
              <a:buNone/>
            </a:pPr>
            <a:r>
              <a:rPr lang="en-US" sz="1200" dirty="0">
                <a:solidFill>
                  <a:srgbClr val="5B5F71"/>
                </a:solidFill>
                <a:latin typeface="Instrument Sans Medium" pitchFamily="34" charset="0"/>
                <a:ea typeface="Instrument Sans Medium" pitchFamily="34" charset="-122"/>
                <a:cs typeface="Instrument Sans Medium" pitchFamily="34" charset="-120"/>
              </a:rPr>
              <a:t>Clinical trial efficiency improvement</a:t>
            </a:r>
            <a:endParaRPr lang="en-US" sz="1200" dirty="0"/>
          </a:p>
        </p:txBody>
      </p:sp>
      <p:sp>
        <p:nvSpPr>
          <p:cNvPr id="22" name="Text 16"/>
          <p:cNvSpPr/>
          <p:nvPr/>
        </p:nvSpPr>
        <p:spPr>
          <a:xfrm>
            <a:off x="532209" y="6772211"/>
            <a:ext cx="13565981" cy="354568"/>
          </a:xfrm>
          <a:prstGeom prst="rect">
            <a:avLst/>
          </a:prstGeom>
          <a:noFill/>
          <a:ln/>
        </p:spPr>
        <p:txBody>
          <a:bodyPr wrap="square" lIns="0" tIns="0" rIns="0" bIns="0" rtlCol="0" anchor="t"/>
          <a:lstStyle/>
          <a:p>
            <a:pPr algn="l" indent="0" marL="0">
              <a:lnSpc>
                <a:spcPts val="1350"/>
              </a:lnSpc>
              <a:buNone/>
            </a:pPr>
            <a:r>
              <a:rPr lang="en-US" sz="1200" b="1" dirty="0">
                <a:solidFill>
                  <a:srgbClr val="5B5F71"/>
                </a:solidFill>
                <a:latin typeface="Instrument Sans Medium" pitchFamily="34" charset="0"/>
                <a:ea typeface="Instrument Sans Medium" pitchFamily="34" charset="-122"/>
                <a:cs typeface="Instrument Sans Medium" pitchFamily="34" charset="-120"/>
              </a:rPr>
              <a:t>Precision Drug Clinical Trials:</a:t>
            </a:r>
            <a:pPr algn="l" indent="0" marL="0">
              <a:lnSpc>
                <a:spcPts val="1350"/>
              </a:lnSpc>
              <a:buNone/>
            </a:pPr>
            <a:r>
              <a:rPr lang="en-US" sz="1200" dirty="0">
                <a:solidFill>
                  <a:srgbClr val="5B5F71"/>
                </a:solidFill>
                <a:latin typeface="Instrument Sans Medium" pitchFamily="34" charset="0"/>
                <a:ea typeface="Instrument Sans Medium" pitchFamily="34" charset="-122"/>
                <a:cs typeface="Instrument Sans Medium" pitchFamily="34" charset="-120"/>
              </a:rPr>
              <a:t> Our technologies dramatically accelerate treatment development and substantially reduce clinical trial costs. With molecular evidence, precision drugs achieve 65% FDA approval rates versus just 10% for traditional approaches.</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63335"/>
            <a:ext cx="13042821" cy="1417558"/>
          </a:xfrm>
          <a:prstGeom prst="rect">
            <a:avLst/>
          </a:prstGeom>
          <a:noFill/>
          <a:ln/>
        </p:spPr>
        <p:txBody>
          <a:bodyPr wrap="squar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Gemini's Proprietary Technologies are Revolutionary</a:t>
            </a:r>
            <a:endParaRPr lang="en-US" sz="4450" dirty="0"/>
          </a:p>
        </p:txBody>
      </p:sp>
      <p:sp>
        <p:nvSpPr>
          <p:cNvPr id="3" name="Text 1"/>
          <p:cNvSpPr/>
          <p:nvPr/>
        </p:nvSpPr>
        <p:spPr>
          <a:xfrm>
            <a:off x="1133951" y="2947868"/>
            <a:ext cx="12702659" cy="816293"/>
          </a:xfrm>
          <a:prstGeom prst="rect">
            <a:avLst/>
          </a:prstGeom>
          <a:noFill/>
          <a:ln/>
        </p:spPr>
        <p:txBody>
          <a:bodyPr wrap="square" lIns="0" tIns="0" rIns="0" bIns="0" rtlCol="0" anchor="t"/>
          <a:lstStyle/>
          <a:p>
            <a:pPr algn="l" indent="0" marL="0">
              <a:lnSpc>
                <a:spcPts val="320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Our technologies place medical modeling at the center of every physician's practice, increasing efficiency, precision, equity, and productivity.</a:t>
            </a:r>
            <a:endParaRPr lang="en-US" sz="2200" dirty="0"/>
          </a:p>
        </p:txBody>
      </p:sp>
      <p:sp>
        <p:nvSpPr>
          <p:cNvPr id="4" name="Shape 2"/>
          <p:cNvSpPr/>
          <p:nvPr/>
        </p:nvSpPr>
        <p:spPr>
          <a:xfrm>
            <a:off x="793790" y="2743795"/>
            <a:ext cx="30480" cy="1224439"/>
          </a:xfrm>
          <a:prstGeom prst="rect">
            <a:avLst/>
          </a:prstGeom>
          <a:solidFill>
            <a:srgbClr val="505468"/>
          </a:solidFill>
          <a:ln/>
        </p:spPr>
      </p:sp>
      <p:pic>
        <p:nvPicPr>
          <p:cNvPr id="5"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3790" y="4172307"/>
            <a:ext cx="566976" cy="566976"/>
          </a:xfrm>
          <a:prstGeom prst="rect">
            <a:avLst/>
          </a:prstGeom>
        </p:spPr>
      </p:pic>
      <p:sp>
        <p:nvSpPr>
          <p:cNvPr id="6" name="Text 3"/>
          <p:cNvSpPr/>
          <p:nvPr/>
        </p:nvSpPr>
        <p:spPr>
          <a:xfrm>
            <a:off x="793790" y="496609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Increased Efficiency</a:t>
            </a:r>
            <a:endParaRPr lang="en-US" sz="2200" dirty="0"/>
          </a:p>
        </p:txBody>
      </p:sp>
      <p:sp>
        <p:nvSpPr>
          <p:cNvPr id="7" name="Text 4"/>
          <p:cNvSpPr/>
          <p:nvPr/>
        </p:nvSpPr>
        <p:spPr>
          <a:xfrm>
            <a:off x="793790" y="5429250"/>
            <a:ext cx="4196358" cy="653177"/>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Cut costs and save time during critical doctor shortages and price inflation</a:t>
            </a:r>
            <a:endParaRPr lang="en-US" sz="1750" dirty="0"/>
          </a:p>
        </p:txBody>
      </p:sp>
      <p:pic>
        <p:nvPicPr>
          <p:cNvPr id="8"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16962" y="4172307"/>
            <a:ext cx="566976" cy="566976"/>
          </a:xfrm>
          <a:prstGeom prst="rect">
            <a:avLst/>
          </a:prstGeom>
        </p:spPr>
      </p:pic>
      <p:sp>
        <p:nvSpPr>
          <p:cNvPr id="9" name="Text 5"/>
          <p:cNvSpPr/>
          <p:nvPr/>
        </p:nvSpPr>
        <p:spPr>
          <a:xfrm>
            <a:off x="5216962" y="496609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Enhanced Precision</a:t>
            </a:r>
            <a:endParaRPr lang="en-US" sz="2200" dirty="0"/>
          </a:p>
        </p:txBody>
      </p:sp>
      <p:sp>
        <p:nvSpPr>
          <p:cNvPr id="10" name="Text 6"/>
          <p:cNvSpPr/>
          <p:nvPr/>
        </p:nvSpPr>
        <p:spPr>
          <a:xfrm>
            <a:off x="5216962" y="5429250"/>
            <a:ext cx="4196358" cy="979765"/>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Medical modeling enables molecular-level diagnosis and treatment optimization</a:t>
            </a:r>
            <a:endParaRPr lang="en-US" sz="1750" dirty="0"/>
          </a:p>
        </p:txBody>
      </p:sp>
      <p:pic>
        <p:nvPicPr>
          <p:cNvPr id="11"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40133" y="4172307"/>
            <a:ext cx="566976" cy="566976"/>
          </a:xfrm>
          <a:prstGeom prst="rect">
            <a:avLst/>
          </a:prstGeom>
        </p:spPr>
      </p:pic>
      <p:sp>
        <p:nvSpPr>
          <p:cNvPr id="12" name="Text 7"/>
          <p:cNvSpPr/>
          <p:nvPr/>
        </p:nvSpPr>
        <p:spPr>
          <a:xfrm>
            <a:off x="9640133" y="496609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Optimized Longevity</a:t>
            </a:r>
            <a:endParaRPr lang="en-US" sz="2200" dirty="0"/>
          </a:p>
        </p:txBody>
      </p:sp>
      <p:sp>
        <p:nvSpPr>
          <p:cNvPr id="13" name="Text 8"/>
          <p:cNvSpPr/>
          <p:nvPr/>
        </p:nvSpPr>
        <p:spPr>
          <a:xfrm>
            <a:off x="9640133" y="5429250"/>
            <a:ext cx="4196358" cy="653177"/>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Maximize healthy lifespan and wellness years</a:t>
            </a:r>
            <a:endParaRPr lang="en-US" sz="1750" dirty="0"/>
          </a:p>
        </p:txBody>
      </p:sp>
      <p:sp>
        <p:nvSpPr>
          <p:cNvPr id="14" name="Text 9"/>
          <p:cNvSpPr/>
          <p:nvPr/>
        </p:nvSpPr>
        <p:spPr>
          <a:xfrm>
            <a:off x="793790" y="6613088"/>
            <a:ext cx="13042821" cy="653177"/>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These novel technologies represent a revolution in medicine – moving beyond reactive care toward a new era of personalized, predictive, and preemptive medicine.</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030248"/>
            <a:ext cx="4961811" cy="620078"/>
          </a:xfrm>
          <a:prstGeom prst="rect">
            <a:avLst/>
          </a:prstGeom>
          <a:noFill/>
          <a:ln/>
        </p:spPr>
        <p:txBody>
          <a:bodyPr wrap="none" lIns="0" tIns="0" rIns="0" bIns="0" rtlCol="0" anchor="t"/>
          <a:lstStyle/>
          <a:p>
            <a:pPr algn="l" indent="0" marL="0">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Leadership Team</a:t>
            </a:r>
            <a:endParaRPr lang="en-US" sz="3900" dirty="0"/>
          </a:p>
        </p:txBody>
      </p:sp>
      <p:sp>
        <p:nvSpPr>
          <p:cNvPr id="3" name="Text 1"/>
          <p:cNvSpPr/>
          <p:nvPr/>
        </p:nvSpPr>
        <p:spPr>
          <a:xfrm>
            <a:off x="793790" y="1928098"/>
            <a:ext cx="13042821" cy="337423"/>
          </a:xfrm>
          <a:prstGeom prst="rect">
            <a:avLst/>
          </a:prstGeom>
          <a:noFill/>
          <a:ln/>
        </p:spPr>
        <p:txBody>
          <a:bodyPr wrap="none" lIns="0" tIns="0" rIns="0" bIns="0" rtlCol="0" anchor="t"/>
          <a:lstStyle/>
          <a:p>
            <a:pPr algn="l" indent="0" marL="0">
              <a:lnSpc>
                <a:spcPts val="2650"/>
              </a:lnSpc>
              <a:buNone/>
            </a:pPr>
            <a:r>
              <a:rPr lang="en-US" sz="1950" dirty="0">
                <a:solidFill>
                  <a:srgbClr val="5B5F71"/>
                </a:solidFill>
                <a:latin typeface="Instrument Sans Medium" pitchFamily="34" charset="0"/>
                <a:ea typeface="Instrument Sans Medium" pitchFamily="34" charset="-122"/>
                <a:cs typeface="Instrument Sans Medium" pitchFamily="34" charset="-120"/>
              </a:rPr>
              <a:t>Gemini is led by visionary executives combining deep medical expertise with cutting-edge technology leadership.</a:t>
            </a:r>
            <a:endParaRPr lang="en-US" sz="1950" dirty="0"/>
          </a:p>
        </p:txBody>
      </p:sp>
      <p:pic>
        <p:nvPicPr>
          <p:cNvPr id="4" name="Image 0" descr="preencoded.png">    </p:cNvPr>
          <p:cNvPicPr>
            <a:picLocks noChangeAspect="1"/>
          </p:cNvPicPr>
          <p:nvPr/>
        </p:nvPicPr>
        <p:blipFill>
          <a:blip r:embed="rId1"/>
          <a:stretch>
            <a:fillRect/>
          </a:stretch>
        </p:blipFill>
        <p:spPr>
          <a:xfrm>
            <a:off x="2389584" y="2421731"/>
            <a:ext cx="3243024" cy="3243024"/>
          </a:xfrm>
          <a:prstGeom prst="rect">
            <a:avLst/>
          </a:prstGeom>
        </p:spPr>
      </p:pic>
      <p:sp>
        <p:nvSpPr>
          <p:cNvPr id="5" name="Text 2"/>
          <p:cNvSpPr/>
          <p:nvPr/>
        </p:nvSpPr>
        <p:spPr>
          <a:xfrm>
            <a:off x="2522577" y="5838349"/>
            <a:ext cx="2977039" cy="372070"/>
          </a:xfrm>
          <a:prstGeom prst="rect">
            <a:avLst/>
          </a:prstGeom>
          <a:noFill/>
          <a:ln/>
        </p:spPr>
        <p:txBody>
          <a:bodyPr wrap="none" lIns="0" tIns="0" rIns="0" bIns="0" rtlCol="0" anchor="t"/>
          <a:lstStyle/>
          <a:p>
            <a:pPr algn="ctr" indent="0" marL="0">
              <a:lnSpc>
                <a:spcPts val="2900"/>
              </a:lnSpc>
              <a:buNone/>
            </a:pPr>
            <a:r>
              <a:rPr lang="en-US" sz="2300" dirty="0">
                <a:solidFill>
                  <a:srgbClr val="5B5F71"/>
                </a:solidFill>
                <a:latin typeface="Instrument Sans Semi Bold" pitchFamily="34" charset="0"/>
                <a:ea typeface="Instrument Sans Semi Bold" pitchFamily="34" charset="-122"/>
                <a:cs typeface="Instrument Sans Semi Bold" pitchFamily="34" charset="-120"/>
              </a:rPr>
              <a:t>Neal Solomon</a:t>
            </a:r>
            <a:endParaRPr lang="en-US" sz="2300" dirty="0"/>
          </a:p>
        </p:txBody>
      </p:sp>
      <p:sp>
        <p:nvSpPr>
          <p:cNvPr id="6" name="Text 3"/>
          <p:cNvSpPr/>
          <p:nvPr/>
        </p:nvSpPr>
        <p:spPr>
          <a:xfrm>
            <a:off x="2030135" y="6265902"/>
            <a:ext cx="3961924" cy="310158"/>
          </a:xfrm>
          <a:prstGeom prst="rect">
            <a:avLst/>
          </a:prstGeom>
          <a:noFill/>
          <a:ln/>
        </p:spPr>
        <p:txBody>
          <a:bodyPr wrap="none" lIns="0" tIns="0" rIns="0" bIns="0" rtlCol="0" anchor="t"/>
          <a:lstStyle/>
          <a:p>
            <a:pPr algn="ctr"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Founder &amp; Chief Executive Officer</a:t>
            </a:r>
            <a:endParaRPr lang="en-US" sz="1950" dirty="0"/>
          </a:p>
        </p:txBody>
      </p:sp>
      <p:sp>
        <p:nvSpPr>
          <p:cNvPr id="7" name="Text 4"/>
          <p:cNvSpPr/>
          <p:nvPr/>
        </p:nvSpPr>
        <p:spPr>
          <a:xfrm>
            <a:off x="793790" y="6659404"/>
            <a:ext cx="6434614" cy="539829"/>
          </a:xfrm>
          <a:prstGeom prst="rect">
            <a:avLst/>
          </a:prstGeom>
          <a:noFill/>
          <a:ln/>
        </p:spPr>
        <p:txBody>
          <a:bodyPr wrap="square" lIns="0" tIns="0" rIns="0" bIns="0" rtlCol="0" anchor="t"/>
          <a:lstStyle/>
          <a:p>
            <a:pPr algn="ctr"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Pioneering healthcare innovator with decades of experience in developing intelligent healthier technology solutions</a:t>
            </a:r>
            <a:endParaRPr lang="en-US" sz="1550" dirty="0"/>
          </a:p>
        </p:txBody>
      </p:sp>
      <p:pic>
        <p:nvPicPr>
          <p:cNvPr id="8" name="Image 1" descr="preencoded.png">    </p:cNvPr>
          <p:cNvPicPr>
            <a:picLocks noChangeAspect="1"/>
          </p:cNvPicPr>
          <p:nvPr/>
        </p:nvPicPr>
        <p:blipFill>
          <a:blip r:embed="rId2"/>
          <a:stretch>
            <a:fillRect/>
          </a:stretch>
        </p:blipFill>
        <p:spPr>
          <a:xfrm>
            <a:off x="8997791" y="2421731"/>
            <a:ext cx="3243024" cy="3243024"/>
          </a:xfrm>
          <a:prstGeom prst="rect">
            <a:avLst/>
          </a:prstGeom>
        </p:spPr>
      </p:pic>
      <p:sp>
        <p:nvSpPr>
          <p:cNvPr id="9" name="Text 5"/>
          <p:cNvSpPr/>
          <p:nvPr/>
        </p:nvSpPr>
        <p:spPr>
          <a:xfrm>
            <a:off x="9130784" y="5838349"/>
            <a:ext cx="2977039" cy="372070"/>
          </a:xfrm>
          <a:prstGeom prst="rect">
            <a:avLst/>
          </a:prstGeom>
          <a:noFill/>
          <a:ln/>
        </p:spPr>
        <p:txBody>
          <a:bodyPr wrap="none" lIns="0" tIns="0" rIns="0" bIns="0" rtlCol="0" anchor="t"/>
          <a:lstStyle/>
          <a:p>
            <a:pPr algn="ctr" indent="0" marL="0">
              <a:lnSpc>
                <a:spcPts val="2900"/>
              </a:lnSpc>
              <a:buNone/>
            </a:pPr>
            <a:r>
              <a:rPr lang="en-US" sz="2300" dirty="0">
                <a:solidFill>
                  <a:srgbClr val="5B5F71"/>
                </a:solidFill>
                <a:latin typeface="Instrument Sans Semi Bold" pitchFamily="34" charset="0"/>
                <a:ea typeface="Instrument Sans Semi Bold" pitchFamily="34" charset="-122"/>
                <a:cs typeface="Instrument Sans Semi Bold" pitchFamily="34" charset="-120"/>
              </a:rPr>
              <a:t>Farron Rucker</a:t>
            </a:r>
            <a:endParaRPr lang="en-US" sz="2300" dirty="0"/>
          </a:p>
        </p:txBody>
      </p:sp>
      <p:sp>
        <p:nvSpPr>
          <p:cNvPr id="10" name="Text 6"/>
          <p:cNvSpPr/>
          <p:nvPr/>
        </p:nvSpPr>
        <p:spPr>
          <a:xfrm>
            <a:off x="9161859" y="6265902"/>
            <a:ext cx="2914888" cy="310158"/>
          </a:xfrm>
          <a:prstGeom prst="rect">
            <a:avLst/>
          </a:prstGeom>
          <a:noFill/>
          <a:ln/>
        </p:spPr>
        <p:txBody>
          <a:bodyPr wrap="none" lIns="0" tIns="0" rIns="0" bIns="0" rtlCol="0" anchor="t"/>
          <a:lstStyle/>
          <a:p>
            <a:pPr algn="ctr"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Chief Technology Officer</a:t>
            </a:r>
            <a:endParaRPr lang="en-US" sz="1950" dirty="0"/>
          </a:p>
        </p:txBody>
      </p:sp>
      <p:sp>
        <p:nvSpPr>
          <p:cNvPr id="11" name="Text 7"/>
          <p:cNvSpPr/>
          <p:nvPr/>
        </p:nvSpPr>
        <p:spPr>
          <a:xfrm>
            <a:off x="7401997" y="6659404"/>
            <a:ext cx="6434614" cy="539829"/>
          </a:xfrm>
          <a:prstGeom prst="rect">
            <a:avLst/>
          </a:prstGeom>
          <a:noFill/>
          <a:ln/>
        </p:spPr>
        <p:txBody>
          <a:bodyPr wrap="square" lIns="0" tIns="0" rIns="0" bIns="0" rtlCol="0" anchor="t"/>
          <a:lstStyle/>
          <a:p>
            <a:pPr algn="ctr"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Leading development of proprietary AI algorithms and unified software platform architecture</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787241" y="783908"/>
            <a:ext cx="2067401" cy="392787"/>
          </a:xfrm>
          <a:prstGeom prst="roundRect">
            <a:avLst>
              <a:gd name="adj" fmla="val 19243"/>
            </a:avLst>
          </a:prstGeom>
          <a:solidFill>
            <a:srgbClr val="E2E3E9"/>
          </a:solidFill>
          <a:ln/>
        </p:spPr>
      </p:sp>
      <p:sp>
        <p:nvSpPr>
          <p:cNvPr id="3" name="Text 1"/>
          <p:cNvSpPr/>
          <p:nvPr/>
        </p:nvSpPr>
        <p:spPr>
          <a:xfrm>
            <a:off x="922139" y="851297"/>
            <a:ext cx="1797606" cy="258008"/>
          </a:xfrm>
          <a:prstGeom prst="rect">
            <a:avLst/>
          </a:prstGeom>
          <a:noFill/>
          <a:ln/>
        </p:spPr>
        <p:txBody>
          <a:bodyPr wrap="none" lIns="0" tIns="0" rIns="0" bIns="0" rtlCol="0" anchor="t"/>
          <a:lstStyle/>
          <a:p>
            <a:pPr algn="l" indent="0" marL="0">
              <a:lnSpc>
                <a:spcPts val="200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HEALTHCARE CRISIS</a:t>
            </a:r>
            <a:endParaRPr lang="en-US" sz="1400" dirty="0"/>
          </a:p>
        </p:txBody>
      </p:sp>
      <p:sp>
        <p:nvSpPr>
          <p:cNvPr id="4" name="Text 2"/>
          <p:cNvSpPr/>
          <p:nvPr/>
        </p:nvSpPr>
        <p:spPr>
          <a:xfrm>
            <a:off x="787241" y="1248013"/>
            <a:ext cx="9825157" cy="702826"/>
          </a:xfrm>
          <a:prstGeom prst="rect">
            <a:avLst/>
          </a:prstGeom>
          <a:noFill/>
          <a:ln/>
        </p:spPr>
        <p:txBody>
          <a:bodyPr wrap="none" lIns="0" tIns="0" rIns="0" bIns="0" rtlCol="0" anchor="t"/>
          <a:lstStyle/>
          <a:p>
            <a:pPr algn="l" indent="0" marL="0">
              <a:lnSpc>
                <a:spcPts val="5500"/>
              </a:lnSpc>
              <a:buNone/>
            </a:pPr>
            <a:r>
              <a:rPr lang="en-US" sz="4400" dirty="0">
                <a:solidFill>
                  <a:srgbClr val="505468"/>
                </a:solidFill>
                <a:latin typeface="Instrument Sans Semi Bold" pitchFamily="34" charset="0"/>
                <a:ea typeface="Instrument Sans Semi Bold" pitchFamily="34" charset="-122"/>
                <a:cs typeface="Instrument Sans Semi Bold" pitchFamily="34" charset="-120"/>
              </a:rPr>
              <a:t>Challenges of 20th Century Medicine</a:t>
            </a:r>
            <a:endParaRPr lang="en-US" sz="4400" dirty="0"/>
          </a:p>
        </p:txBody>
      </p:sp>
      <p:sp>
        <p:nvSpPr>
          <p:cNvPr id="5" name="Text 3"/>
          <p:cNvSpPr/>
          <p:nvPr/>
        </p:nvSpPr>
        <p:spPr>
          <a:xfrm>
            <a:off x="787241" y="2218492"/>
            <a:ext cx="13055918" cy="1210151"/>
          </a:xfrm>
          <a:prstGeom prst="rect">
            <a:avLst/>
          </a:prstGeom>
          <a:noFill/>
          <a:ln/>
        </p:spPr>
        <p:txBody>
          <a:bodyPr wrap="square" lIns="0" tIns="0" rIns="0" bIns="0" rtlCol="0" anchor="t"/>
          <a:lstStyle/>
          <a:p>
            <a:pPr algn="l" indent="0" marL="0">
              <a:lnSpc>
                <a:spcPts val="31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Americans and Western nation citizens face unprecedented levels of chronic disease. Obesity has reached epidemic proportions, cardiovascular disease remains the leading cause of death, and cancer strikes younger populations than ever before.</a:t>
            </a:r>
            <a:endParaRPr lang="en-US" sz="2200" dirty="0"/>
          </a:p>
        </p:txBody>
      </p:sp>
      <p:sp>
        <p:nvSpPr>
          <p:cNvPr id="6" name="Text 4"/>
          <p:cNvSpPr/>
          <p:nvPr/>
        </p:nvSpPr>
        <p:spPr>
          <a:xfrm>
            <a:off x="787241" y="3629382"/>
            <a:ext cx="13055918" cy="1210151"/>
          </a:xfrm>
          <a:prstGeom prst="rect">
            <a:avLst/>
          </a:prstGeom>
          <a:noFill/>
          <a:ln/>
        </p:spPr>
        <p:txBody>
          <a:bodyPr wrap="square" lIns="0" tIns="0" rIns="0" bIns="0" rtlCol="0" anchor="t"/>
          <a:lstStyle/>
          <a:p>
            <a:pPr algn="l" indent="0" marL="0">
              <a:lnSpc>
                <a:spcPts val="31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Modern medicine has been fundamentally </a:t>
            </a:r>
            <a:pPr algn="l" indent="0" marL="0">
              <a:lnSpc>
                <a:spcPts val="3150"/>
              </a:lnSpc>
              <a:buNone/>
            </a:pPr>
            <a:r>
              <a:rPr lang="en-US" sz="2200" b="1" dirty="0">
                <a:solidFill>
                  <a:srgbClr val="5B5F71"/>
                </a:solidFill>
                <a:latin typeface="Instrument Sans Medium" pitchFamily="34" charset="0"/>
                <a:ea typeface="Instrument Sans Medium" pitchFamily="34" charset="-122"/>
                <a:cs typeface="Instrument Sans Medium" pitchFamily="34" charset="-120"/>
              </a:rPr>
              <a:t>reactive</a:t>
            </a:r>
            <a:pPr algn="l" indent="0" marL="0">
              <a:lnSpc>
                <a:spcPts val="3150"/>
              </a:lnSpc>
              <a:buNone/>
            </a:pPr>
            <a:r>
              <a:rPr lang="en-US" sz="2200" dirty="0">
                <a:solidFill>
                  <a:srgbClr val="5B5F71"/>
                </a:solidFill>
                <a:latin typeface="Instrument Sans Medium" pitchFamily="34" charset="0"/>
                <a:ea typeface="Instrument Sans Medium" pitchFamily="34" charset="-122"/>
                <a:cs typeface="Instrument Sans Medium" pitchFamily="34" charset="-120"/>
              </a:rPr>
              <a:t> – waiting until patients fall ill before diagnosing and prescribing generic therapies. Despite spending far more on healthcare than other nations, the American medical system achieves significantly worse outcomes.</a:t>
            </a:r>
            <a:endParaRPr lang="en-US" sz="2200" dirty="0"/>
          </a:p>
        </p:txBody>
      </p:sp>
      <p:sp>
        <p:nvSpPr>
          <p:cNvPr id="7" name="Text 5"/>
          <p:cNvSpPr/>
          <p:nvPr/>
        </p:nvSpPr>
        <p:spPr>
          <a:xfrm>
            <a:off x="787241" y="5152668"/>
            <a:ext cx="4203263" cy="742236"/>
          </a:xfrm>
          <a:prstGeom prst="rect">
            <a:avLst/>
          </a:prstGeom>
          <a:noFill/>
          <a:ln/>
        </p:spPr>
        <p:txBody>
          <a:bodyPr wrap="none" lIns="0" tIns="0" rIns="0" bIns="0" rtlCol="0" anchor="t"/>
          <a:lstStyle/>
          <a:p>
            <a:pPr algn="ctr" indent="0" marL="0">
              <a:lnSpc>
                <a:spcPts val="5800"/>
              </a:lnSpc>
              <a:buNone/>
            </a:pPr>
            <a:r>
              <a:rPr lang="en-US" sz="5800" dirty="0">
                <a:solidFill>
                  <a:srgbClr val="5B5F71"/>
                </a:solidFill>
                <a:latin typeface="Instrument Sans Semi Bold" pitchFamily="34" charset="0"/>
                <a:ea typeface="Instrument Sans Semi Bold" pitchFamily="34" charset="-122"/>
                <a:cs typeface="Instrument Sans Semi Bold" pitchFamily="34" charset="-120"/>
              </a:rPr>
              <a:t>2x</a:t>
            </a:r>
            <a:endParaRPr lang="en-US" sz="5800" dirty="0"/>
          </a:p>
        </p:txBody>
      </p:sp>
      <p:sp>
        <p:nvSpPr>
          <p:cNvPr id="8" name="Text 6"/>
          <p:cNvSpPr/>
          <p:nvPr/>
        </p:nvSpPr>
        <p:spPr>
          <a:xfrm>
            <a:off x="1482923" y="6141125"/>
            <a:ext cx="2811899" cy="351472"/>
          </a:xfrm>
          <a:prstGeom prst="rect">
            <a:avLst/>
          </a:prstGeom>
          <a:noFill/>
          <a:ln/>
        </p:spPr>
        <p:txBody>
          <a:bodyPr wrap="none" lIns="0" tIns="0" rIns="0" bIns="0" rtlCol="0" anchor="t"/>
          <a:lstStyle/>
          <a:p>
            <a:pPr algn="ctr"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Healthcare Spending</a:t>
            </a:r>
            <a:endParaRPr lang="en-US" sz="2200" dirty="0"/>
          </a:p>
        </p:txBody>
      </p:sp>
      <p:sp>
        <p:nvSpPr>
          <p:cNvPr id="9" name="Text 7"/>
          <p:cNvSpPr/>
          <p:nvPr/>
        </p:nvSpPr>
        <p:spPr>
          <a:xfrm>
            <a:off x="787241" y="6599634"/>
            <a:ext cx="4203263" cy="322659"/>
          </a:xfrm>
          <a:prstGeom prst="rect">
            <a:avLst/>
          </a:prstGeom>
          <a:noFill/>
          <a:ln/>
        </p:spPr>
        <p:txBody>
          <a:bodyPr wrap="none" lIns="0" tIns="0" rIns="0" bIns="0" rtlCol="0" anchor="t"/>
          <a:lstStyle/>
          <a:p>
            <a:pPr algn="ctr" indent="0" marL="0">
              <a:lnSpc>
                <a:spcPts val="250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Per capita vs. comparable nations</a:t>
            </a:r>
            <a:endParaRPr lang="en-US" sz="1750" dirty="0"/>
          </a:p>
        </p:txBody>
      </p:sp>
      <p:sp>
        <p:nvSpPr>
          <p:cNvPr id="10" name="Text 8"/>
          <p:cNvSpPr/>
          <p:nvPr/>
        </p:nvSpPr>
        <p:spPr>
          <a:xfrm>
            <a:off x="5213509" y="5152668"/>
            <a:ext cx="4203263" cy="742236"/>
          </a:xfrm>
          <a:prstGeom prst="rect">
            <a:avLst/>
          </a:prstGeom>
          <a:noFill/>
          <a:ln/>
        </p:spPr>
        <p:txBody>
          <a:bodyPr wrap="none" lIns="0" tIns="0" rIns="0" bIns="0" rtlCol="0" anchor="t"/>
          <a:lstStyle/>
          <a:p>
            <a:pPr algn="ctr" indent="0" marL="0">
              <a:lnSpc>
                <a:spcPts val="5800"/>
              </a:lnSpc>
              <a:buNone/>
            </a:pPr>
            <a:r>
              <a:rPr lang="en-US" sz="5800" dirty="0">
                <a:solidFill>
                  <a:srgbClr val="5B5F71"/>
                </a:solidFill>
                <a:latin typeface="Instrument Sans Semi Bold" pitchFamily="34" charset="0"/>
                <a:ea typeface="Instrument Sans Semi Bold" pitchFamily="34" charset="-122"/>
                <a:cs typeface="Instrument Sans Semi Bold" pitchFamily="34" charset="-120"/>
              </a:rPr>
              <a:t>40%</a:t>
            </a:r>
            <a:endParaRPr lang="en-US" sz="5800" dirty="0"/>
          </a:p>
        </p:txBody>
      </p:sp>
      <p:sp>
        <p:nvSpPr>
          <p:cNvPr id="11" name="Text 9"/>
          <p:cNvSpPr/>
          <p:nvPr/>
        </p:nvSpPr>
        <p:spPr>
          <a:xfrm>
            <a:off x="5909191" y="6141125"/>
            <a:ext cx="2811899" cy="351472"/>
          </a:xfrm>
          <a:prstGeom prst="rect">
            <a:avLst/>
          </a:prstGeom>
          <a:noFill/>
          <a:ln/>
        </p:spPr>
        <p:txBody>
          <a:bodyPr wrap="none" lIns="0" tIns="0" rIns="0" bIns="0" rtlCol="0" anchor="t"/>
          <a:lstStyle/>
          <a:p>
            <a:pPr algn="ctr"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Chronic Disease Rate</a:t>
            </a:r>
            <a:endParaRPr lang="en-US" sz="2200" dirty="0"/>
          </a:p>
        </p:txBody>
      </p:sp>
      <p:sp>
        <p:nvSpPr>
          <p:cNvPr id="12" name="Text 10"/>
          <p:cNvSpPr/>
          <p:nvPr/>
        </p:nvSpPr>
        <p:spPr>
          <a:xfrm>
            <a:off x="5213509" y="6599634"/>
            <a:ext cx="4203263" cy="322659"/>
          </a:xfrm>
          <a:prstGeom prst="rect">
            <a:avLst/>
          </a:prstGeom>
          <a:noFill/>
          <a:ln/>
        </p:spPr>
        <p:txBody>
          <a:bodyPr wrap="none" lIns="0" tIns="0" rIns="0" bIns="0" rtlCol="0" anchor="t"/>
          <a:lstStyle/>
          <a:p>
            <a:pPr algn="ctr" indent="0" marL="0">
              <a:lnSpc>
                <a:spcPts val="250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Adults with one or more conditions</a:t>
            </a:r>
            <a:endParaRPr lang="en-US" sz="1750" dirty="0"/>
          </a:p>
        </p:txBody>
      </p:sp>
      <p:sp>
        <p:nvSpPr>
          <p:cNvPr id="13" name="Text 11"/>
          <p:cNvSpPr/>
          <p:nvPr/>
        </p:nvSpPr>
        <p:spPr>
          <a:xfrm>
            <a:off x="9639776" y="5152668"/>
            <a:ext cx="4203383" cy="742236"/>
          </a:xfrm>
          <a:prstGeom prst="rect">
            <a:avLst/>
          </a:prstGeom>
          <a:noFill/>
          <a:ln/>
        </p:spPr>
        <p:txBody>
          <a:bodyPr wrap="none" lIns="0" tIns="0" rIns="0" bIns="0" rtlCol="0" anchor="t"/>
          <a:lstStyle/>
          <a:p>
            <a:pPr algn="ctr" indent="0" marL="0">
              <a:lnSpc>
                <a:spcPts val="5800"/>
              </a:lnSpc>
              <a:buNone/>
            </a:pPr>
            <a:r>
              <a:rPr lang="en-US" sz="5800" dirty="0">
                <a:solidFill>
                  <a:srgbClr val="5B5F71"/>
                </a:solidFill>
                <a:latin typeface="Instrument Sans Semi Bold" pitchFamily="34" charset="0"/>
                <a:ea typeface="Instrument Sans Semi Bold" pitchFamily="34" charset="-122"/>
                <a:cs typeface="Instrument Sans Semi Bold" pitchFamily="34" charset="-120"/>
              </a:rPr>
              <a:t>#1</a:t>
            </a:r>
            <a:endParaRPr lang="en-US" sz="5800" dirty="0"/>
          </a:p>
        </p:txBody>
      </p:sp>
      <p:sp>
        <p:nvSpPr>
          <p:cNvPr id="14" name="Text 12"/>
          <p:cNvSpPr/>
          <p:nvPr/>
        </p:nvSpPr>
        <p:spPr>
          <a:xfrm>
            <a:off x="10335458" y="6141125"/>
            <a:ext cx="2811899" cy="351472"/>
          </a:xfrm>
          <a:prstGeom prst="rect">
            <a:avLst/>
          </a:prstGeom>
          <a:noFill/>
          <a:ln/>
        </p:spPr>
        <p:txBody>
          <a:bodyPr wrap="none" lIns="0" tIns="0" rIns="0" bIns="0" rtlCol="0" anchor="t"/>
          <a:lstStyle/>
          <a:p>
            <a:pPr algn="ctr"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Healthcare Cost</a:t>
            </a:r>
            <a:endParaRPr lang="en-US" sz="2200" dirty="0"/>
          </a:p>
        </p:txBody>
      </p:sp>
      <p:sp>
        <p:nvSpPr>
          <p:cNvPr id="15" name="Text 13"/>
          <p:cNvSpPr/>
          <p:nvPr/>
        </p:nvSpPr>
        <p:spPr>
          <a:xfrm>
            <a:off x="9639776" y="6599634"/>
            <a:ext cx="4203383" cy="322659"/>
          </a:xfrm>
          <a:prstGeom prst="rect">
            <a:avLst/>
          </a:prstGeom>
          <a:noFill/>
          <a:ln/>
        </p:spPr>
        <p:txBody>
          <a:bodyPr wrap="none" lIns="0" tIns="0" rIns="0" bIns="0" rtlCol="0" anchor="t"/>
          <a:lstStyle/>
          <a:p>
            <a:pPr algn="ctr" indent="0" marL="0">
              <a:lnSpc>
                <a:spcPts val="250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Most expensive system globally</a:t>
            </a:r>
            <a:endParaRPr lang="en-US" sz="1750" dirty="0"/>
          </a:p>
        </p:txBody>
      </p:sp>
      <p:sp>
        <p:nvSpPr>
          <p:cNvPr id="16" name="Text 14"/>
          <p:cNvSpPr/>
          <p:nvPr/>
        </p:nvSpPr>
        <p:spPr>
          <a:xfrm>
            <a:off x="787241" y="7123033"/>
            <a:ext cx="13055918" cy="322659"/>
          </a:xfrm>
          <a:prstGeom prst="rect">
            <a:avLst/>
          </a:prstGeom>
          <a:noFill/>
          <a:ln/>
        </p:spPr>
        <p:txBody>
          <a:bodyPr wrap="none" lIns="0" tIns="0" rIns="0" bIns="0" rtlCol="0" anchor="t"/>
          <a:lstStyle/>
          <a:p>
            <a:pPr algn="l" indent="0" marL="0">
              <a:lnSpc>
                <a:spcPts val="250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The old medical paradigm is relatively inefficient, inequitable, and unproductive – demanding a fundamental transformation.</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657600" cy="8229600"/>
          </a:xfrm>
          <a:prstGeom prst="rect">
            <a:avLst/>
          </a:prstGeom>
        </p:spPr>
      </p:pic>
      <p:sp>
        <p:nvSpPr>
          <p:cNvPr id="3" name="Shape 0"/>
          <p:cNvSpPr/>
          <p:nvPr/>
        </p:nvSpPr>
        <p:spPr>
          <a:xfrm>
            <a:off x="4451390" y="1096923"/>
            <a:ext cx="1138595" cy="320278"/>
          </a:xfrm>
          <a:prstGeom prst="roundRect">
            <a:avLst>
              <a:gd name="adj" fmla="val 19334"/>
            </a:avLst>
          </a:prstGeom>
          <a:noFill/>
          <a:ln w="7620">
            <a:solidFill>
              <a:srgbClr val="505468"/>
            </a:solidFill>
            <a:prstDash val="solid"/>
          </a:ln>
        </p:spPr>
      </p:sp>
      <p:pic>
        <p:nvPicPr>
          <p:cNvPr id="4"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9500" y="1183362"/>
            <a:ext cx="147399" cy="147399"/>
          </a:xfrm>
          <a:prstGeom prst="rect">
            <a:avLst/>
          </a:prstGeom>
        </p:spPr>
      </p:pic>
      <p:sp>
        <p:nvSpPr>
          <p:cNvPr id="5" name="Text 1"/>
          <p:cNvSpPr/>
          <p:nvPr/>
        </p:nvSpPr>
        <p:spPr>
          <a:xfrm>
            <a:off x="4790599" y="1159788"/>
            <a:ext cx="681276" cy="194548"/>
          </a:xfrm>
          <a:prstGeom prst="rect">
            <a:avLst/>
          </a:prstGeom>
          <a:noFill/>
          <a:ln/>
        </p:spPr>
        <p:txBody>
          <a:bodyPr wrap="none" lIns="0" tIns="0" rIns="0" bIns="0" rtlCol="0" anchor="t"/>
          <a:lstStyle/>
          <a:p>
            <a:pPr algn="l" indent="0" marL="0">
              <a:lnSpc>
                <a:spcPts val="1500"/>
              </a:lnSpc>
              <a:buNone/>
            </a:pPr>
            <a:r>
              <a:rPr lang="en-US" sz="1150" dirty="0">
                <a:solidFill>
                  <a:srgbClr val="505468"/>
                </a:solidFill>
                <a:latin typeface="Instrument Sans Medium" pitchFamily="34" charset="0"/>
                <a:ea typeface="Instrument Sans Medium" pitchFamily="34" charset="-122"/>
                <a:cs typeface="Instrument Sans Medium" pitchFamily="34" charset="-120"/>
              </a:rPr>
              <a:t>NEW ERA</a:t>
            </a:r>
            <a:endParaRPr lang="en-US" sz="1150" dirty="0"/>
          </a:p>
        </p:txBody>
      </p:sp>
      <p:sp>
        <p:nvSpPr>
          <p:cNvPr id="6" name="Text 2"/>
          <p:cNvSpPr/>
          <p:nvPr/>
        </p:nvSpPr>
        <p:spPr>
          <a:xfrm>
            <a:off x="4451390" y="1465064"/>
            <a:ext cx="8015883" cy="575905"/>
          </a:xfrm>
          <a:prstGeom prst="rect">
            <a:avLst/>
          </a:prstGeom>
          <a:noFill/>
          <a:ln/>
        </p:spPr>
        <p:txBody>
          <a:bodyPr wrap="none" lIns="0" tIns="0" rIns="0" bIns="0" rtlCol="0" anchor="t"/>
          <a:lstStyle/>
          <a:p>
            <a:pPr algn="l" indent="0" marL="0">
              <a:lnSpc>
                <a:spcPts val="4500"/>
              </a:lnSpc>
              <a:buNone/>
            </a:pPr>
            <a:r>
              <a:rPr lang="en-US" sz="3600" dirty="0">
                <a:solidFill>
                  <a:srgbClr val="505468"/>
                </a:solidFill>
                <a:latin typeface="Instrument Sans Semi Bold" pitchFamily="34" charset="0"/>
                <a:ea typeface="Instrument Sans Semi Bold" pitchFamily="34" charset="-122"/>
                <a:cs typeface="Instrument Sans Semi Bold" pitchFamily="34" charset="-120"/>
              </a:rPr>
              <a:t>Need for a New Paradigm in Medicine</a:t>
            </a:r>
            <a:endParaRPr lang="en-US" sz="3600" dirty="0"/>
          </a:p>
        </p:txBody>
      </p:sp>
      <p:sp>
        <p:nvSpPr>
          <p:cNvPr id="7" name="Text 3"/>
          <p:cNvSpPr/>
          <p:nvPr/>
        </p:nvSpPr>
        <p:spPr>
          <a:xfrm>
            <a:off x="4451390" y="2220635"/>
            <a:ext cx="9385221" cy="486489"/>
          </a:xfrm>
          <a:prstGeom prst="rect">
            <a:avLst/>
          </a:prstGeom>
          <a:noFill/>
          <a:ln/>
        </p:spPr>
        <p:txBody>
          <a:bodyPr wrap="square" lIns="0" tIns="0" rIns="0" bIns="0" rtlCol="0" anchor="t"/>
          <a:lstStyle/>
          <a:p>
            <a:pPr algn="l"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Revolutionary technologies are converging to enable medicine that is information-rich, predictive, and precisely tailored to each individual patient.</a:t>
            </a:r>
            <a:endParaRPr lang="en-US" sz="1450" dirty="0"/>
          </a:p>
        </p:txBody>
      </p:sp>
      <p:pic>
        <p:nvPicPr>
          <p:cNvPr id="8" name="Image 2" descr="preencoded.png">    </p:cNvPr>
          <p:cNvPicPr>
            <a:picLocks noChangeAspect="1"/>
          </p:cNvPicPr>
          <p:nvPr/>
        </p:nvPicPr>
        <p:blipFill>
          <a:blip r:embed="rId4"/>
          <a:stretch>
            <a:fillRect/>
          </a:stretch>
        </p:blipFill>
        <p:spPr>
          <a:xfrm>
            <a:off x="4451390" y="2841784"/>
            <a:ext cx="921425" cy="1214557"/>
          </a:xfrm>
          <a:prstGeom prst="rect">
            <a:avLst/>
          </a:prstGeom>
        </p:spPr>
      </p:pic>
      <p:sp>
        <p:nvSpPr>
          <p:cNvPr id="9" name="Text 4"/>
          <p:cNvSpPr/>
          <p:nvPr/>
        </p:nvSpPr>
        <p:spPr>
          <a:xfrm>
            <a:off x="5492591" y="3025973"/>
            <a:ext cx="2621399" cy="287893"/>
          </a:xfrm>
          <a:prstGeom prst="rect">
            <a:avLst/>
          </a:prstGeom>
          <a:noFill/>
          <a:ln/>
        </p:spPr>
        <p:txBody>
          <a:bodyPr wrap="none" lIns="0" tIns="0" rIns="0" bIns="0" rtlCol="0" anchor="t"/>
          <a:lstStyle/>
          <a:p>
            <a:pPr algn="l"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Genomics &amp; Proteomics</a:t>
            </a:r>
            <a:endParaRPr lang="en-US" sz="1800" dirty="0"/>
          </a:p>
        </p:txBody>
      </p:sp>
      <p:sp>
        <p:nvSpPr>
          <p:cNvPr id="10" name="Text 5"/>
          <p:cNvSpPr/>
          <p:nvPr/>
        </p:nvSpPr>
        <p:spPr>
          <a:xfrm>
            <a:off x="5492591" y="3385661"/>
            <a:ext cx="8344019" cy="486489"/>
          </a:xfrm>
          <a:prstGeom prst="rect">
            <a:avLst/>
          </a:prstGeom>
          <a:noFill/>
          <a:ln/>
        </p:spPr>
        <p:txBody>
          <a:bodyPr wrap="square" lIns="0" tIns="0" rIns="0" bIns="0" rtlCol="0" anchor="t"/>
          <a:lstStyle/>
          <a:p>
            <a:pPr algn="l"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Deep molecular analysis of patient data enables unprecedented precision in understanding disease mechanisms</a:t>
            </a:r>
            <a:endParaRPr lang="en-US" sz="1450" dirty="0"/>
          </a:p>
        </p:txBody>
      </p:sp>
      <p:pic>
        <p:nvPicPr>
          <p:cNvPr id="11" name="Image 3" descr="preencoded.png">    </p:cNvPr>
          <p:cNvPicPr>
            <a:picLocks noChangeAspect="1"/>
          </p:cNvPicPr>
          <p:nvPr/>
        </p:nvPicPr>
        <p:blipFill>
          <a:blip r:embed="rId5"/>
          <a:stretch>
            <a:fillRect/>
          </a:stretch>
        </p:blipFill>
        <p:spPr>
          <a:xfrm>
            <a:off x="4451390" y="4056340"/>
            <a:ext cx="921425" cy="1214557"/>
          </a:xfrm>
          <a:prstGeom prst="rect">
            <a:avLst/>
          </a:prstGeom>
        </p:spPr>
      </p:pic>
      <p:sp>
        <p:nvSpPr>
          <p:cNvPr id="12" name="Text 6"/>
          <p:cNvSpPr/>
          <p:nvPr/>
        </p:nvSpPr>
        <p:spPr>
          <a:xfrm>
            <a:off x="5492591" y="4240530"/>
            <a:ext cx="2694623" cy="287893"/>
          </a:xfrm>
          <a:prstGeom prst="rect">
            <a:avLst/>
          </a:prstGeom>
          <a:noFill/>
          <a:ln/>
        </p:spPr>
        <p:txBody>
          <a:bodyPr wrap="none" lIns="0" tIns="0" rIns="0" bIns="0" rtlCol="0" anchor="t"/>
          <a:lstStyle/>
          <a:p>
            <a:pPr algn="l"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Computational Analytics</a:t>
            </a:r>
            <a:endParaRPr lang="en-US" sz="1800" dirty="0"/>
          </a:p>
        </p:txBody>
      </p:sp>
      <p:sp>
        <p:nvSpPr>
          <p:cNvPr id="13" name="Text 7"/>
          <p:cNvSpPr/>
          <p:nvPr/>
        </p:nvSpPr>
        <p:spPr>
          <a:xfrm>
            <a:off x="5492591" y="4600218"/>
            <a:ext cx="8344019" cy="486489"/>
          </a:xfrm>
          <a:prstGeom prst="rect">
            <a:avLst/>
          </a:prstGeom>
          <a:noFill/>
          <a:ln/>
        </p:spPr>
        <p:txBody>
          <a:bodyPr wrap="square" lIns="0" tIns="0" rIns="0" bIns="0" rtlCol="0" anchor="t"/>
          <a:lstStyle/>
          <a:p>
            <a:pPr algn="l"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Next-generation bioinformatics processes vast datasets to identify patterns invisible to traditional methods</a:t>
            </a:r>
            <a:endParaRPr lang="en-US" sz="1450" dirty="0"/>
          </a:p>
        </p:txBody>
      </p:sp>
      <p:pic>
        <p:nvPicPr>
          <p:cNvPr id="14" name="Image 4" descr="preencoded.png">    </p:cNvPr>
          <p:cNvPicPr>
            <a:picLocks noChangeAspect="1"/>
          </p:cNvPicPr>
          <p:nvPr/>
        </p:nvPicPr>
        <p:blipFill>
          <a:blip r:embed="rId6"/>
          <a:stretch>
            <a:fillRect/>
          </a:stretch>
        </p:blipFill>
        <p:spPr>
          <a:xfrm>
            <a:off x="4451390" y="5270897"/>
            <a:ext cx="921425" cy="1214557"/>
          </a:xfrm>
          <a:prstGeom prst="rect">
            <a:avLst/>
          </a:prstGeom>
        </p:spPr>
      </p:pic>
      <p:sp>
        <p:nvSpPr>
          <p:cNvPr id="15" name="Text 8"/>
          <p:cNvSpPr/>
          <p:nvPr/>
        </p:nvSpPr>
        <p:spPr>
          <a:xfrm>
            <a:off x="5492591" y="5455087"/>
            <a:ext cx="2303621" cy="287893"/>
          </a:xfrm>
          <a:prstGeom prst="rect">
            <a:avLst/>
          </a:prstGeom>
          <a:noFill/>
          <a:ln/>
        </p:spPr>
        <p:txBody>
          <a:bodyPr wrap="none" lIns="0" tIns="0" rIns="0" bIns="0" rtlCol="0" anchor="t"/>
          <a:lstStyle/>
          <a:p>
            <a:pPr algn="l"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Artificial Intelligence</a:t>
            </a:r>
            <a:endParaRPr lang="en-US" sz="1800" dirty="0"/>
          </a:p>
        </p:txBody>
      </p:sp>
      <p:sp>
        <p:nvSpPr>
          <p:cNvPr id="16" name="Text 9"/>
          <p:cNvSpPr/>
          <p:nvPr/>
        </p:nvSpPr>
        <p:spPr>
          <a:xfrm>
            <a:off x="5492591" y="5814774"/>
            <a:ext cx="8344019" cy="486489"/>
          </a:xfrm>
          <a:prstGeom prst="rect">
            <a:avLst/>
          </a:prstGeom>
          <a:noFill/>
          <a:ln/>
        </p:spPr>
        <p:txBody>
          <a:bodyPr wrap="square" lIns="0" tIns="0" rIns="0" bIns="0" rtlCol="0" anchor="t"/>
          <a:lstStyle/>
          <a:p>
            <a:pPr algn="l"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Powerful AI tools analyze complex medical data, revealing insights that transform diagnosis and treatment</a:t>
            </a:r>
            <a:endParaRPr lang="en-US" sz="1450" dirty="0"/>
          </a:p>
        </p:txBody>
      </p:sp>
      <p:sp>
        <p:nvSpPr>
          <p:cNvPr id="17" name="Text 10"/>
          <p:cNvSpPr/>
          <p:nvPr/>
        </p:nvSpPr>
        <p:spPr>
          <a:xfrm>
            <a:off x="4727734" y="6754773"/>
            <a:ext cx="9108877" cy="243245"/>
          </a:xfrm>
          <a:prstGeom prst="rect">
            <a:avLst/>
          </a:prstGeom>
          <a:noFill/>
          <a:ln/>
        </p:spPr>
        <p:txBody>
          <a:bodyPr wrap="none" lIns="0" tIns="0" rIns="0" bIns="0" rtlCol="0" anchor="t"/>
          <a:lstStyle/>
          <a:p>
            <a:pPr algn="l"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In the new paradigm for medicine, </a:t>
            </a:r>
            <a:pPr algn="l" indent="0" marL="0">
              <a:lnSpc>
                <a:spcPts val="1900"/>
              </a:lnSpc>
              <a:buNone/>
            </a:pPr>
            <a:r>
              <a:rPr lang="en-US" sz="1450" b="1" dirty="0">
                <a:solidFill>
                  <a:srgbClr val="505468"/>
                </a:solidFill>
                <a:latin typeface="Instrument Sans Medium" pitchFamily="34" charset="0"/>
                <a:ea typeface="Instrument Sans Medium" pitchFamily="34" charset="-122"/>
                <a:cs typeface="Instrument Sans Medium" pitchFamily="34" charset="-120"/>
              </a:rPr>
              <a:t>medical modeling</a:t>
            </a:r>
            <a:pPr algn="l"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 becomes the centerpiece of the physician's practice.</a:t>
            </a:r>
            <a:endParaRPr lang="en-US" sz="1450" dirty="0"/>
          </a:p>
        </p:txBody>
      </p:sp>
      <p:sp>
        <p:nvSpPr>
          <p:cNvPr id="18" name="Shape 11"/>
          <p:cNvSpPr/>
          <p:nvPr/>
        </p:nvSpPr>
        <p:spPr>
          <a:xfrm>
            <a:off x="4451390" y="6620113"/>
            <a:ext cx="22860" cy="512564"/>
          </a:xfrm>
          <a:prstGeom prst="rect">
            <a:avLst/>
          </a:prstGeom>
          <a:solidFill>
            <a:srgbClr val="505468"/>
          </a:solidFill>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235750"/>
            <a:ext cx="10625971" cy="575905"/>
          </a:xfrm>
          <a:prstGeom prst="rect">
            <a:avLst/>
          </a:prstGeom>
          <a:noFill/>
          <a:ln/>
        </p:spPr>
        <p:txBody>
          <a:bodyPr wrap="none" lIns="0" tIns="0" rIns="0" bIns="0" rtlCol="0" anchor="t"/>
          <a:lstStyle/>
          <a:p>
            <a:pPr algn="l" indent="0" marL="0">
              <a:lnSpc>
                <a:spcPts val="4500"/>
              </a:lnSpc>
              <a:buNone/>
            </a:pPr>
            <a:r>
              <a:rPr lang="en-US" sz="3600" dirty="0">
                <a:solidFill>
                  <a:srgbClr val="505468"/>
                </a:solidFill>
                <a:latin typeface="Instrument Sans Semi Bold" pitchFamily="34" charset="0"/>
                <a:ea typeface="Instrument Sans Semi Bold" pitchFamily="34" charset="-122"/>
                <a:cs typeface="Instrument Sans Semi Bold" pitchFamily="34" charset="-120"/>
              </a:rPr>
              <a:t>Medical Modeling Enables Personalized Medicine</a:t>
            </a:r>
            <a:endParaRPr lang="en-US" sz="3600" dirty="0"/>
          </a:p>
        </p:txBody>
      </p:sp>
      <p:sp>
        <p:nvSpPr>
          <p:cNvPr id="3" name="Text 1"/>
          <p:cNvSpPr/>
          <p:nvPr/>
        </p:nvSpPr>
        <p:spPr>
          <a:xfrm>
            <a:off x="793790" y="2051209"/>
            <a:ext cx="13042821" cy="608171"/>
          </a:xfrm>
          <a:prstGeom prst="rect">
            <a:avLst/>
          </a:prstGeom>
          <a:noFill/>
          <a:ln/>
        </p:spPr>
        <p:txBody>
          <a:bodyPr wrap="square" lIns="0" tIns="0" rIns="0" bIns="0" rtlCol="0" anchor="t"/>
          <a:lstStyle/>
          <a:p>
            <a:pPr algn="l" indent="0" marL="0">
              <a:lnSpc>
                <a:spcPts val="2350"/>
              </a:lnSpc>
              <a:buNone/>
            </a:pPr>
            <a:r>
              <a:rPr lang="en-US" sz="1800" dirty="0">
                <a:solidFill>
                  <a:srgbClr val="5B5F71"/>
                </a:solidFill>
                <a:latin typeface="Instrument Sans Medium" pitchFamily="34" charset="0"/>
                <a:ea typeface="Instrument Sans Medium" pitchFamily="34" charset="-122"/>
                <a:cs typeface="Instrument Sans Medium" pitchFamily="34" charset="-120"/>
              </a:rPr>
              <a:t>Medical modeling – often called </a:t>
            </a:r>
            <a:pPr algn="l" indent="0" marL="0">
              <a:lnSpc>
                <a:spcPts val="2350"/>
              </a:lnSpc>
              <a:buNone/>
            </a:pPr>
            <a:r>
              <a:rPr lang="en-US" sz="1800" b="1" dirty="0">
                <a:solidFill>
                  <a:srgbClr val="5B5F71"/>
                </a:solidFill>
                <a:latin typeface="Instrument Sans Medium" pitchFamily="34" charset="0"/>
                <a:ea typeface="Instrument Sans Medium" pitchFamily="34" charset="-122"/>
                <a:cs typeface="Instrument Sans Medium" pitchFamily="34" charset="-120"/>
              </a:rPr>
              <a:t>digital twins</a:t>
            </a:r>
            <a:pPr algn="l" indent="0" marL="0">
              <a:lnSpc>
                <a:spcPts val="2350"/>
              </a:lnSpc>
              <a:buNone/>
            </a:pPr>
            <a:r>
              <a:rPr lang="en-US" sz="1800" dirty="0">
                <a:solidFill>
                  <a:srgbClr val="5B5F71"/>
                </a:solidFill>
                <a:latin typeface="Instrument Sans Medium" pitchFamily="34" charset="0"/>
                <a:ea typeface="Instrument Sans Medium" pitchFamily="34" charset="-122"/>
                <a:cs typeface="Instrument Sans Medium" pitchFamily="34" charset="-120"/>
              </a:rPr>
              <a:t> – revolutionizes healthcare by identifying solutions uniquely suited to each patient's health challenges.</a:t>
            </a:r>
            <a:endParaRPr lang="en-US" sz="1800" dirty="0"/>
          </a:p>
        </p:txBody>
      </p:sp>
      <p:sp>
        <p:nvSpPr>
          <p:cNvPr id="4" name="Text 2"/>
          <p:cNvSpPr/>
          <p:nvPr/>
        </p:nvSpPr>
        <p:spPr>
          <a:xfrm>
            <a:off x="793790" y="2794040"/>
            <a:ext cx="13042821" cy="608171"/>
          </a:xfrm>
          <a:prstGeom prst="rect">
            <a:avLst/>
          </a:prstGeom>
          <a:noFill/>
          <a:ln/>
        </p:spPr>
        <p:txBody>
          <a:bodyPr wrap="square" lIns="0" tIns="0" rIns="0" bIns="0" rtlCol="0" anchor="t"/>
          <a:lstStyle/>
          <a:p>
            <a:pPr algn="l" indent="0" marL="0">
              <a:lnSpc>
                <a:spcPts val="2350"/>
              </a:lnSpc>
              <a:buNone/>
            </a:pPr>
            <a:r>
              <a:rPr lang="en-US" sz="1800" dirty="0">
                <a:solidFill>
                  <a:srgbClr val="5B5F71"/>
                </a:solidFill>
                <a:latin typeface="Instrument Sans Medium" pitchFamily="34" charset="0"/>
                <a:ea typeface="Instrument Sans Medium" pitchFamily="34" charset="-122"/>
                <a:cs typeface="Instrument Sans Medium" pitchFamily="34" charset="-120"/>
              </a:rPr>
              <a:t>When illness strikes, physicians leverage precision molecular data from genetic sequencing and biomarker analysis to diagnose with unprecedented accuracy.</a:t>
            </a:r>
            <a:endParaRPr lang="en-US" sz="1800" dirty="0"/>
          </a:p>
        </p:txBody>
      </p:sp>
      <p:sp>
        <p:nvSpPr>
          <p:cNvPr id="5" name="Shape 3"/>
          <p:cNvSpPr/>
          <p:nvPr/>
        </p:nvSpPr>
        <p:spPr>
          <a:xfrm>
            <a:off x="793790" y="3813215"/>
            <a:ext cx="4267676" cy="1513880"/>
          </a:xfrm>
          <a:prstGeom prst="roundRect">
            <a:avLst>
              <a:gd name="adj" fmla="val 7248"/>
            </a:avLst>
          </a:prstGeom>
          <a:solidFill>
            <a:srgbClr val="FFFFFF">
              <a:alpha val="95000"/>
            </a:srgbClr>
          </a:solidFill>
          <a:ln/>
        </p:spPr>
      </p:sp>
      <p:pic>
        <p:nvPicPr>
          <p:cNvPr id="6" name="Image 0" descr="preencoded.png">    </p:cNvPr>
          <p:cNvPicPr>
            <a:picLocks noChangeAspect="1"/>
          </p:cNvPicPr>
          <p:nvPr/>
        </p:nvPicPr>
        <p:blipFill>
          <a:blip r:embed="rId1"/>
          <a:stretch>
            <a:fillRect/>
          </a:stretch>
        </p:blipFill>
        <p:spPr>
          <a:xfrm>
            <a:off x="793790" y="3790355"/>
            <a:ext cx="4267676" cy="91440"/>
          </a:xfrm>
          <a:prstGeom prst="rect">
            <a:avLst/>
          </a:prstGeom>
        </p:spPr>
      </p:pic>
      <p:pic>
        <p:nvPicPr>
          <p:cNvPr id="7" name="Image 1" descr="preencoded.png">    </p:cNvPr>
          <p:cNvPicPr>
            <a:picLocks noChangeAspect="1"/>
          </p:cNvPicPr>
          <p:nvPr/>
        </p:nvPicPr>
        <p:blipFill>
          <a:blip r:embed="rId2"/>
          <a:stretch>
            <a:fillRect/>
          </a:stretch>
        </p:blipFill>
        <p:spPr>
          <a:xfrm>
            <a:off x="2651224" y="3536871"/>
            <a:ext cx="552807" cy="552807"/>
          </a:xfrm>
          <a:prstGeom prst="rect">
            <a:avLst/>
          </a:prstGeom>
        </p:spPr>
      </p:pic>
      <p:sp>
        <p:nvSpPr>
          <p:cNvPr id="8" name="Text 4"/>
          <p:cNvSpPr/>
          <p:nvPr/>
        </p:nvSpPr>
        <p:spPr>
          <a:xfrm>
            <a:off x="2817078" y="3675102"/>
            <a:ext cx="221099" cy="276344"/>
          </a:xfrm>
          <a:prstGeom prst="rect">
            <a:avLst/>
          </a:prstGeom>
          <a:noFill/>
          <a:ln/>
        </p:spPr>
        <p:txBody>
          <a:bodyPr wrap="none" lIns="0" tIns="0" rIns="0" bIns="0" rtlCol="0" anchor="t"/>
          <a:lstStyle/>
          <a:p>
            <a:pPr algn="ctr" indent="0" marL="0">
              <a:lnSpc>
                <a:spcPts val="2250"/>
              </a:lnSpc>
              <a:buNone/>
            </a:pPr>
            <a:r>
              <a:rPr lang="en-US" sz="1700" dirty="0">
                <a:solidFill>
                  <a:srgbClr val="FFFFFF"/>
                </a:solidFill>
                <a:latin typeface="Instrument Sans Semi Bold" pitchFamily="34" charset="0"/>
                <a:ea typeface="Instrument Sans Semi Bold" pitchFamily="34" charset="-122"/>
                <a:cs typeface="Instrument Sans Semi Bold" pitchFamily="34" charset="-120"/>
              </a:rPr>
              <a:t>1</a:t>
            </a:r>
            <a:endParaRPr lang="en-US" sz="1700" dirty="0"/>
          </a:p>
        </p:txBody>
      </p:sp>
      <p:sp>
        <p:nvSpPr>
          <p:cNvPr id="9" name="Text 5"/>
          <p:cNvSpPr/>
          <p:nvPr/>
        </p:nvSpPr>
        <p:spPr>
          <a:xfrm>
            <a:off x="1527572" y="4273868"/>
            <a:ext cx="2800112" cy="287893"/>
          </a:xfrm>
          <a:prstGeom prst="rect">
            <a:avLst/>
          </a:prstGeom>
          <a:noFill/>
          <a:ln/>
        </p:spPr>
        <p:txBody>
          <a:bodyPr wrap="none" lIns="0" tIns="0" rIns="0" bIns="0" rtlCol="0" anchor="t"/>
          <a:lstStyle/>
          <a:p>
            <a:pPr algn="ctr"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Molecular Data Collection</a:t>
            </a:r>
            <a:endParaRPr lang="en-US" sz="1800" dirty="0"/>
          </a:p>
        </p:txBody>
      </p:sp>
      <p:sp>
        <p:nvSpPr>
          <p:cNvPr id="10" name="Text 6"/>
          <p:cNvSpPr/>
          <p:nvPr/>
        </p:nvSpPr>
        <p:spPr>
          <a:xfrm>
            <a:off x="1000839" y="4633555"/>
            <a:ext cx="3853577" cy="486489"/>
          </a:xfrm>
          <a:prstGeom prst="rect">
            <a:avLst/>
          </a:prstGeom>
          <a:noFill/>
          <a:ln/>
        </p:spPr>
        <p:txBody>
          <a:bodyPr wrap="square" lIns="0" tIns="0" rIns="0" bIns="0" rtlCol="0" anchor="t"/>
          <a:lstStyle/>
          <a:p>
            <a:pPr algn="ctr"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Comprehensive genetic and biomarker profiling of the patient</a:t>
            </a:r>
            <a:endParaRPr lang="en-US" sz="1450" dirty="0"/>
          </a:p>
        </p:txBody>
      </p:sp>
      <p:sp>
        <p:nvSpPr>
          <p:cNvPr id="11" name="Shape 7"/>
          <p:cNvSpPr/>
          <p:nvPr/>
        </p:nvSpPr>
        <p:spPr>
          <a:xfrm>
            <a:off x="5181243" y="3813215"/>
            <a:ext cx="4267795" cy="1513880"/>
          </a:xfrm>
          <a:prstGeom prst="roundRect">
            <a:avLst>
              <a:gd name="adj" fmla="val 7248"/>
            </a:avLst>
          </a:prstGeom>
          <a:solidFill>
            <a:srgbClr val="FFFFFF">
              <a:alpha val="95000"/>
            </a:srgbClr>
          </a:solidFill>
          <a:ln/>
        </p:spPr>
      </p:sp>
      <p:pic>
        <p:nvPicPr>
          <p:cNvPr id="12" name="Image 2" descr="preencoded.png">    </p:cNvPr>
          <p:cNvPicPr>
            <a:picLocks noChangeAspect="1"/>
          </p:cNvPicPr>
          <p:nvPr/>
        </p:nvPicPr>
        <p:blipFill>
          <a:blip r:embed="rId3"/>
          <a:stretch>
            <a:fillRect/>
          </a:stretch>
        </p:blipFill>
        <p:spPr>
          <a:xfrm>
            <a:off x="5181243" y="3790355"/>
            <a:ext cx="4267795" cy="91440"/>
          </a:xfrm>
          <a:prstGeom prst="rect">
            <a:avLst/>
          </a:prstGeom>
        </p:spPr>
      </p:pic>
      <p:pic>
        <p:nvPicPr>
          <p:cNvPr id="13" name="Image 3" descr="preencoded.png">    </p:cNvPr>
          <p:cNvPicPr>
            <a:picLocks noChangeAspect="1"/>
          </p:cNvPicPr>
          <p:nvPr/>
        </p:nvPicPr>
        <p:blipFill>
          <a:blip r:embed="rId4"/>
          <a:stretch>
            <a:fillRect/>
          </a:stretch>
        </p:blipFill>
        <p:spPr>
          <a:xfrm>
            <a:off x="7038677" y="3536871"/>
            <a:ext cx="552807" cy="552807"/>
          </a:xfrm>
          <a:prstGeom prst="rect">
            <a:avLst/>
          </a:prstGeom>
        </p:spPr>
      </p:pic>
      <p:sp>
        <p:nvSpPr>
          <p:cNvPr id="14" name="Text 8"/>
          <p:cNvSpPr/>
          <p:nvPr/>
        </p:nvSpPr>
        <p:spPr>
          <a:xfrm>
            <a:off x="7204531" y="3675102"/>
            <a:ext cx="221099" cy="276344"/>
          </a:xfrm>
          <a:prstGeom prst="rect">
            <a:avLst/>
          </a:prstGeom>
          <a:noFill/>
          <a:ln/>
        </p:spPr>
        <p:txBody>
          <a:bodyPr wrap="none" lIns="0" tIns="0" rIns="0" bIns="0" rtlCol="0" anchor="t"/>
          <a:lstStyle/>
          <a:p>
            <a:pPr algn="ctr" indent="0" marL="0">
              <a:lnSpc>
                <a:spcPts val="2250"/>
              </a:lnSpc>
              <a:buNone/>
            </a:pPr>
            <a:r>
              <a:rPr lang="en-US" sz="1700" dirty="0">
                <a:solidFill>
                  <a:srgbClr val="FFFFFF"/>
                </a:solidFill>
                <a:latin typeface="Instrument Sans Semi Bold" pitchFamily="34" charset="0"/>
                <a:ea typeface="Instrument Sans Semi Bold" pitchFamily="34" charset="-122"/>
                <a:cs typeface="Instrument Sans Semi Bold" pitchFamily="34" charset="-120"/>
              </a:rPr>
              <a:t>2</a:t>
            </a:r>
            <a:endParaRPr lang="en-US" sz="1700" dirty="0"/>
          </a:p>
        </p:txBody>
      </p:sp>
      <p:sp>
        <p:nvSpPr>
          <p:cNvPr id="15" name="Text 9"/>
          <p:cNvSpPr/>
          <p:nvPr/>
        </p:nvSpPr>
        <p:spPr>
          <a:xfrm>
            <a:off x="6163270" y="4273868"/>
            <a:ext cx="2303621" cy="287893"/>
          </a:xfrm>
          <a:prstGeom prst="rect">
            <a:avLst/>
          </a:prstGeom>
          <a:noFill/>
          <a:ln/>
        </p:spPr>
        <p:txBody>
          <a:bodyPr wrap="none" lIns="0" tIns="0" rIns="0" bIns="0" rtlCol="0" anchor="t"/>
          <a:lstStyle/>
          <a:p>
            <a:pPr algn="ctr"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Precision Diagnosis</a:t>
            </a:r>
            <a:endParaRPr lang="en-US" sz="1800" dirty="0"/>
          </a:p>
        </p:txBody>
      </p:sp>
      <p:sp>
        <p:nvSpPr>
          <p:cNvPr id="16" name="Text 10"/>
          <p:cNvSpPr/>
          <p:nvPr/>
        </p:nvSpPr>
        <p:spPr>
          <a:xfrm>
            <a:off x="5388293" y="4633555"/>
            <a:ext cx="3853696" cy="486489"/>
          </a:xfrm>
          <a:prstGeom prst="rect">
            <a:avLst/>
          </a:prstGeom>
          <a:noFill/>
          <a:ln/>
        </p:spPr>
        <p:txBody>
          <a:bodyPr wrap="square" lIns="0" tIns="0" rIns="0" bIns="0" rtlCol="0" anchor="t"/>
          <a:lstStyle/>
          <a:p>
            <a:pPr algn="ctr"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AI-powered analysis identifies illness with molecular-level accuracy</a:t>
            </a:r>
            <a:endParaRPr lang="en-US" sz="1450" dirty="0"/>
          </a:p>
        </p:txBody>
      </p:sp>
      <p:sp>
        <p:nvSpPr>
          <p:cNvPr id="17" name="Shape 11"/>
          <p:cNvSpPr/>
          <p:nvPr/>
        </p:nvSpPr>
        <p:spPr>
          <a:xfrm>
            <a:off x="9568815" y="3813215"/>
            <a:ext cx="4267795" cy="1513880"/>
          </a:xfrm>
          <a:prstGeom prst="roundRect">
            <a:avLst>
              <a:gd name="adj" fmla="val 7248"/>
            </a:avLst>
          </a:prstGeom>
          <a:solidFill>
            <a:srgbClr val="FFFFFF">
              <a:alpha val="95000"/>
            </a:srgbClr>
          </a:solidFill>
          <a:ln/>
        </p:spPr>
      </p:sp>
      <p:pic>
        <p:nvPicPr>
          <p:cNvPr id="18" name="Image 4" descr="preencoded.png">    </p:cNvPr>
          <p:cNvPicPr>
            <a:picLocks noChangeAspect="1"/>
          </p:cNvPicPr>
          <p:nvPr/>
        </p:nvPicPr>
        <p:blipFill>
          <a:blip r:embed="rId5"/>
          <a:stretch>
            <a:fillRect/>
          </a:stretch>
        </p:blipFill>
        <p:spPr>
          <a:xfrm>
            <a:off x="9568815" y="3790355"/>
            <a:ext cx="4267795" cy="91440"/>
          </a:xfrm>
          <a:prstGeom prst="rect">
            <a:avLst/>
          </a:prstGeom>
        </p:spPr>
      </p:pic>
      <p:pic>
        <p:nvPicPr>
          <p:cNvPr id="19" name="Image 5" descr="preencoded.png">    </p:cNvPr>
          <p:cNvPicPr>
            <a:picLocks noChangeAspect="1"/>
          </p:cNvPicPr>
          <p:nvPr/>
        </p:nvPicPr>
        <p:blipFill>
          <a:blip r:embed="rId6"/>
          <a:stretch>
            <a:fillRect/>
          </a:stretch>
        </p:blipFill>
        <p:spPr>
          <a:xfrm>
            <a:off x="11426250" y="3536871"/>
            <a:ext cx="552807" cy="552807"/>
          </a:xfrm>
          <a:prstGeom prst="rect">
            <a:avLst/>
          </a:prstGeom>
        </p:spPr>
      </p:pic>
      <p:sp>
        <p:nvSpPr>
          <p:cNvPr id="20" name="Text 12"/>
          <p:cNvSpPr/>
          <p:nvPr/>
        </p:nvSpPr>
        <p:spPr>
          <a:xfrm>
            <a:off x="11592104" y="3675102"/>
            <a:ext cx="221099" cy="276344"/>
          </a:xfrm>
          <a:prstGeom prst="rect">
            <a:avLst/>
          </a:prstGeom>
          <a:noFill/>
          <a:ln/>
        </p:spPr>
        <p:txBody>
          <a:bodyPr wrap="none" lIns="0" tIns="0" rIns="0" bIns="0" rtlCol="0" anchor="t"/>
          <a:lstStyle/>
          <a:p>
            <a:pPr algn="ctr" indent="0" marL="0">
              <a:lnSpc>
                <a:spcPts val="2250"/>
              </a:lnSpc>
              <a:buNone/>
            </a:pPr>
            <a:r>
              <a:rPr lang="en-US" sz="1700" dirty="0">
                <a:solidFill>
                  <a:srgbClr val="FFFFFF"/>
                </a:solidFill>
                <a:latin typeface="Instrument Sans Semi Bold" pitchFamily="34" charset="0"/>
                <a:ea typeface="Instrument Sans Semi Bold" pitchFamily="34" charset="-122"/>
                <a:cs typeface="Instrument Sans Semi Bold" pitchFamily="34" charset="-120"/>
              </a:rPr>
              <a:t>3</a:t>
            </a:r>
            <a:endParaRPr lang="en-US" sz="1700" dirty="0"/>
          </a:p>
        </p:txBody>
      </p:sp>
      <p:sp>
        <p:nvSpPr>
          <p:cNvPr id="21" name="Text 13"/>
          <p:cNvSpPr/>
          <p:nvPr/>
        </p:nvSpPr>
        <p:spPr>
          <a:xfrm>
            <a:off x="10421422" y="4273868"/>
            <a:ext cx="2562463" cy="287893"/>
          </a:xfrm>
          <a:prstGeom prst="rect">
            <a:avLst/>
          </a:prstGeom>
          <a:noFill/>
          <a:ln/>
        </p:spPr>
        <p:txBody>
          <a:bodyPr wrap="none" lIns="0" tIns="0" rIns="0" bIns="0" rtlCol="0" anchor="t"/>
          <a:lstStyle/>
          <a:p>
            <a:pPr algn="ctr"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Individualized Modeling</a:t>
            </a:r>
            <a:endParaRPr lang="en-US" sz="1800" dirty="0"/>
          </a:p>
        </p:txBody>
      </p:sp>
      <p:sp>
        <p:nvSpPr>
          <p:cNvPr id="22" name="Text 14"/>
          <p:cNvSpPr/>
          <p:nvPr/>
        </p:nvSpPr>
        <p:spPr>
          <a:xfrm>
            <a:off x="9775865" y="4633555"/>
            <a:ext cx="3853696" cy="486489"/>
          </a:xfrm>
          <a:prstGeom prst="rect">
            <a:avLst/>
          </a:prstGeom>
          <a:noFill/>
          <a:ln/>
        </p:spPr>
        <p:txBody>
          <a:bodyPr wrap="square" lIns="0" tIns="0" rIns="0" bIns="0" rtlCol="0" anchor="t"/>
          <a:lstStyle/>
          <a:p>
            <a:pPr algn="ctr"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Custom medical models analyze the patient's unique disease profile</a:t>
            </a:r>
            <a:endParaRPr lang="en-US" sz="1450" dirty="0"/>
          </a:p>
        </p:txBody>
      </p:sp>
      <p:sp>
        <p:nvSpPr>
          <p:cNvPr id="23" name="Shape 15"/>
          <p:cNvSpPr/>
          <p:nvPr/>
        </p:nvSpPr>
        <p:spPr>
          <a:xfrm>
            <a:off x="793790" y="5723215"/>
            <a:ext cx="13042821" cy="1270635"/>
          </a:xfrm>
          <a:prstGeom prst="roundRect">
            <a:avLst>
              <a:gd name="adj" fmla="val 8636"/>
            </a:avLst>
          </a:prstGeom>
          <a:solidFill>
            <a:srgbClr val="FFFFFF">
              <a:alpha val="95000"/>
            </a:srgbClr>
          </a:solidFill>
          <a:ln/>
        </p:spPr>
      </p:sp>
      <p:pic>
        <p:nvPicPr>
          <p:cNvPr id="24" name="Image 6" descr="preencoded.png">    </p:cNvPr>
          <p:cNvPicPr>
            <a:picLocks noChangeAspect="1"/>
          </p:cNvPicPr>
          <p:nvPr/>
        </p:nvPicPr>
        <p:blipFill>
          <a:blip r:embed="rId7"/>
          <a:stretch>
            <a:fillRect/>
          </a:stretch>
        </p:blipFill>
        <p:spPr>
          <a:xfrm>
            <a:off x="793790" y="5700355"/>
            <a:ext cx="13042821" cy="91440"/>
          </a:xfrm>
          <a:prstGeom prst="rect">
            <a:avLst/>
          </a:prstGeom>
        </p:spPr>
      </p:pic>
      <p:pic>
        <p:nvPicPr>
          <p:cNvPr id="25" name="Image 7" descr="preencoded.png">    </p:cNvPr>
          <p:cNvPicPr>
            <a:picLocks noChangeAspect="1"/>
          </p:cNvPicPr>
          <p:nvPr/>
        </p:nvPicPr>
        <p:blipFill>
          <a:blip r:embed="rId8"/>
          <a:stretch>
            <a:fillRect/>
          </a:stretch>
        </p:blipFill>
        <p:spPr>
          <a:xfrm>
            <a:off x="7038796" y="5446871"/>
            <a:ext cx="552807" cy="552807"/>
          </a:xfrm>
          <a:prstGeom prst="rect">
            <a:avLst/>
          </a:prstGeom>
        </p:spPr>
      </p:pic>
      <p:sp>
        <p:nvSpPr>
          <p:cNvPr id="26" name="Text 16"/>
          <p:cNvSpPr/>
          <p:nvPr/>
        </p:nvSpPr>
        <p:spPr>
          <a:xfrm>
            <a:off x="7204650" y="5585103"/>
            <a:ext cx="221099" cy="276344"/>
          </a:xfrm>
          <a:prstGeom prst="rect">
            <a:avLst/>
          </a:prstGeom>
          <a:noFill/>
          <a:ln/>
        </p:spPr>
        <p:txBody>
          <a:bodyPr wrap="none" lIns="0" tIns="0" rIns="0" bIns="0" rtlCol="0" anchor="t"/>
          <a:lstStyle/>
          <a:p>
            <a:pPr algn="ctr" indent="0" marL="0">
              <a:lnSpc>
                <a:spcPts val="2250"/>
              </a:lnSpc>
              <a:buNone/>
            </a:pPr>
            <a:r>
              <a:rPr lang="en-US" sz="1700" dirty="0">
                <a:solidFill>
                  <a:srgbClr val="FFFFFF"/>
                </a:solidFill>
                <a:latin typeface="Instrument Sans Semi Bold" pitchFamily="34" charset="0"/>
                <a:ea typeface="Instrument Sans Semi Bold" pitchFamily="34" charset="-122"/>
                <a:cs typeface="Instrument Sans Semi Bold" pitchFamily="34" charset="-120"/>
              </a:rPr>
              <a:t>4</a:t>
            </a:r>
            <a:endParaRPr lang="en-US" sz="1700" dirty="0"/>
          </a:p>
        </p:txBody>
      </p:sp>
      <p:sp>
        <p:nvSpPr>
          <p:cNvPr id="27" name="Text 17"/>
          <p:cNvSpPr/>
          <p:nvPr/>
        </p:nvSpPr>
        <p:spPr>
          <a:xfrm>
            <a:off x="6163389" y="6183868"/>
            <a:ext cx="2303621" cy="287893"/>
          </a:xfrm>
          <a:prstGeom prst="rect">
            <a:avLst/>
          </a:prstGeom>
          <a:noFill/>
          <a:ln/>
        </p:spPr>
        <p:txBody>
          <a:bodyPr wrap="none" lIns="0" tIns="0" rIns="0" bIns="0" rtlCol="0" anchor="t"/>
          <a:lstStyle/>
          <a:p>
            <a:pPr algn="ctr"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Tailored Solutions</a:t>
            </a:r>
            <a:endParaRPr lang="en-US" sz="1800" dirty="0"/>
          </a:p>
        </p:txBody>
      </p:sp>
      <p:sp>
        <p:nvSpPr>
          <p:cNvPr id="28" name="Text 18"/>
          <p:cNvSpPr/>
          <p:nvPr/>
        </p:nvSpPr>
        <p:spPr>
          <a:xfrm>
            <a:off x="1000839" y="6543556"/>
            <a:ext cx="12628721" cy="243245"/>
          </a:xfrm>
          <a:prstGeom prst="rect">
            <a:avLst/>
          </a:prstGeom>
          <a:noFill/>
          <a:ln/>
        </p:spPr>
        <p:txBody>
          <a:bodyPr wrap="none" lIns="0" tIns="0" rIns="0" bIns="0" rtlCol="0" anchor="t"/>
          <a:lstStyle/>
          <a:p>
            <a:pPr algn="ctr"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Treatment options specifically optimized for the individual</a:t>
            </a:r>
            <a:endParaRPr lang="en-US" sz="14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793790" y="1933813"/>
            <a:ext cx="2184202" cy="305038"/>
          </a:xfrm>
          <a:prstGeom prst="roundRect">
            <a:avLst>
              <a:gd name="adj" fmla="val 20300"/>
            </a:avLst>
          </a:prstGeom>
          <a:solidFill>
            <a:srgbClr val="E2E3E9"/>
          </a:solidFill>
          <a:ln/>
        </p:spPr>
      </p:sp>
      <p:sp>
        <p:nvSpPr>
          <p:cNvPr id="3" name="Text 1"/>
          <p:cNvSpPr/>
          <p:nvPr/>
        </p:nvSpPr>
        <p:spPr>
          <a:xfrm>
            <a:off x="904280" y="1989058"/>
            <a:ext cx="1963222" cy="194548"/>
          </a:xfrm>
          <a:prstGeom prst="rect">
            <a:avLst/>
          </a:prstGeom>
          <a:noFill/>
          <a:ln/>
        </p:spPr>
        <p:txBody>
          <a:bodyPr wrap="none" lIns="0" tIns="0" rIns="0" bIns="0" rtlCol="0" anchor="t"/>
          <a:lstStyle/>
          <a:p>
            <a:pPr algn="l" indent="0" marL="0">
              <a:lnSpc>
                <a:spcPts val="1500"/>
              </a:lnSpc>
              <a:buNone/>
            </a:pPr>
            <a:r>
              <a:rPr lang="en-US" sz="1150" dirty="0">
                <a:solidFill>
                  <a:srgbClr val="5B5F71"/>
                </a:solidFill>
                <a:latin typeface="Instrument Sans Medium" pitchFamily="34" charset="0"/>
                <a:ea typeface="Instrument Sans Medium" pitchFamily="34" charset="-122"/>
                <a:cs typeface="Instrument Sans Medium" pitchFamily="34" charset="-120"/>
              </a:rPr>
              <a:t>THERAPEUTIC INNOVATION</a:t>
            </a:r>
            <a:endParaRPr lang="en-US" sz="1150" dirty="0"/>
          </a:p>
        </p:txBody>
      </p:sp>
      <p:sp>
        <p:nvSpPr>
          <p:cNvPr id="4" name="Text 2"/>
          <p:cNvSpPr/>
          <p:nvPr/>
        </p:nvSpPr>
        <p:spPr>
          <a:xfrm>
            <a:off x="793790" y="2286714"/>
            <a:ext cx="9162455" cy="575905"/>
          </a:xfrm>
          <a:prstGeom prst="rect">
            <a:avLst/>
          </a:prstGeom>
          <a:noFill/>
          <a:ln/>
        </p:spPr>
        <p:txBody>
          <a:bodyPr wrap="none" lIns="0" tIns="0" rIns="0" bIns="0" rtlCol="0" anchor="t"/>
          <a:lstStyle/>
          <a:p>
            <a:pPr algn="l" indent="0" marL="0">
              <a:lnSpc>
                <a:spcPts val="4500"/>
              </a:lnSpc>
              <a:buNone/>
            </a:pPr>
            <a:r>
              <a:rPr lang="en-US" sz="3600" dirty="0">
                <a:solidFill>
                  <a:srgbClr val="505468"/>
                </a:solidFill>
                <a:latin typeface="Instrument Sans Semi Bold" pitchFamily="34" charset="0"/>
                <a:ea typeface="Instrument Sans Semi Bold" pitchFamily="34" charset="-122"/>
                <a:cs typeface="Instrument Sans Semi Bold" pitchFamily="34" charset="-120"/>
              </a:rPr>
              <a:t>Medical Modeling Applied to Therapeutics</a:t>
            </a:r>
            <a:endParaRPr lang="en-US" sz="3600" dirty="0"/>
          </a:p>
        </p:txBody>
      </p:sp>
      <p:sp>
        <p:nvSpPr>
          <p:cNvPr id="5" name="Shape 3"/>
          <p:cNvSpPr/>
          <p:nvPr/>
        </p:nvSpPr>
        <p:spPr>
          <a:xfrm>
            <a:off x="793790" y="3042285"/>
            <a:ext cx="4267676" cy="2632234"/>
          </a:xfrm>
          <a:prstGeom prst="roundRect">
            <a:avLst>
              <a:gd name="adj" fmla="val 2941"/>
            </a:avLst>
          </a:prstGeom>
          <a:solidFill>
            <a:srgbClr val="E2E3E9"/>
          </a:solidFill>
          <a:ln w="7620">
            <a:solidFill>
              <a:srgbClr val="C8C9CF"/>
            </a:solidFill>
            <a:prstDash val="solid"/>
          </a:ln>
        </p:spPr>
      </p:sp>
      <p:pic>
        <p:nvPicPr>
          <p:cNvPr id="6" name="Image 0" descr="preencoded.png">    </p:cNvPr>
          <p:cNvPicPr>
            <a:picLocks noChangeAspect="1"/>
          </p:cNvPicPr>
          <p:nvPr/>
        </p:nvPicPr>
        <p:blipFill>
          <a:blip r:embed="rId1"/>
          <a:stretch>
            <a:fillRect/>
          </a:stretch>
        </p:blipFill>
        <p:spPr>
          <a:xfrm>
            <a:off x="985599" y="3234095"/>
            <a:ext cx="552807" cy="552807"/>
          </a:xfrm>
          <a:prstGeom prst="rect">
            <a:avLst/>
          </a:prstGeom>
        </p:spPr>
      </p:pic>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7642" y="3386018"/>
            <a:ext cx="248722" cy="248722"/>
          </a:xfrm>
          <a:prstGeom prst="rect">
            <a:avLst/>
          </a:prstGeom>
        </p:spPr>
      </p:pic>
      <p:sp>
        <p:nvSpPr>
          <p:cNvPr id="8" name="Text 4"/>
          <p:cNvSpPr/>
          <p:nvPr/>
        </p:nvSpPr>
        <p:spPr>
          <a:xfrm>
            <a:off x="985599" y="3906679"/>
            <a:ext cx="2303621" cy="287893"/>
          </a:xfrm>
          <a:prstGeom prst="rect">
            <a:avLst/>
          </a:prstGeom>
          <a:noFill/>
          <a:ln/>
        </p:spPr>
        <p:txBody>
          <a:bodyPr wrap="none" lIns="0" tIns="0" rIns="0" bIns="0" rtlCol="0" anchor="t"/>
          <a:lstStyle/>
          <a:p>
            <a:pPr algn="l"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Precise Identification</a:t>
            </a:r>
            <a:endParaRPr lang="en-US" sz="1800" dirty="0"/>
          </a:p>
        </p:txBody>
      </p:sp>
      <p:sp>
        <p:nvSpPr>
          <p:cNvPr id="9" name="Text 5"/>
          <p:cNvSpPr/>
          <p:nvPr/>
        </p:nvSpPr>
        <p:spPr>
          <a:xfrm>
            <a:off x="985599" y="4266367"/>
            <a:ext cx="3884057" cy="1216343"/>
          </a:xfrm>
          <a:prstGeom prst="rect">
            <a:avLst/>
          </a:prstGeom>
          <a:noFill/>
          <a:ln/>
        </p:spPr>
        <p:txBody>
          <a:bodyPr wrap="square" lIns="0" tIns="0" rIns="0" bIns="0" rtlCol="0" anchor="t"/>
          <a:lstStyle/>
          <a:p>
            <a:pPr algn="l" indent="0" marL="0">
              <a:lnSpc>
                <a:spcPts val="2350"/>
              </a:lnSpc>
              <a:buNone/>
            </a:pPr>
            <a:r>
              <a:rPr lang="en-US" sz="1800" dirty="0">
                <a:solidFill>
                  <a:srgbClr val="5B5F71"/>
                </a:solidFill>
                <a:latin typeface="Instrument Sans Medium" pitchFamily="34" charset="0"/>
                <a:ea typeface="Instrument Sans Medium" pitchFamily="34" charset="-122"/>
                <a:cs typeface="Instrument Sans Medium" pitchFamily="34" charset="-120"/>
              </a:rPr>
              <a:t>Diseases are identified with molecular precision, revealing subtypes and variations that generic approaches miss</a:t>
            </a:r>
            <a:endParaRPr lang="en-US" sz="1800" dirty="0"/>
          </a:p>
        </p:txBody>
      </p:sp>
      <p:sp>
        <p:nvSpPr>
          <p:cNvPr id="10" name="Shape 6"/>
          <p:cNvSpPr/>
          <p:nvPr/>
        </p:nvSpPr>
        <p:spPr>
          <a:xfrm>
            <a:off x="5181243" y="3042285"/>
            <a:ext cx="4267795" cy="2632234"/>
          </a:xfrm>
          <a:prstGeom prst="roundRect">
            <a:avLst>
              <a:gd name="adj" fmla="val 2941"/>
            </a:avLst>
          </a:prstGeom>
          <a:solidFill>
            <a:srgbClr val="E2E3E9"/>
          </a:solidFill>
          <a:ln w="7620">
            <a:solidFill>
              <a:srgbClr val="C8C9CF"/>
            </a:solidFill>
            <a:prstDash val="solid"/>
          </a:ln>
        </p:spPr>
      </p:sp>
      <p:pic>
        <p:nvPicPr>
          <p:cNvPr id="11" name="Image 2" descr="preencoded.png">    </p:cNvPr>
          <p:cNvPicPr>
            <a:picLocks noChangeAspect="1"/>
          </p:cNvPicPr>
          <p:nvPr/>
        </p:nvPicPr>
        <p:blipFill>
          <a:blip r:embed="rId4"/>
          <a:stretch>
            <a:fillRect/>
          </a:stretch>
        </p:blipFill>
        <p:spPr>
          <a:xfrm>
            <a:off x="5373053" y="3234095"/>
            <a:ext cx="552807" cy="552807"/>
          </a:xfrm>
          <a:prstGeom prst="rect">
            <a:avLst/>
          </a:prstGeom>
        </p:spPr>
      </p:pic>
      <p:pic>
        <p:nvPicPr>
          <p:cNvPr id="12"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25095" y="3386018"/>
            <a:ext cx="248722" cy="248722"/>
          </a:xfrm>
          <a:prstGeom prst="rect">
            <a:avLst/>
          </a:prstGeom>
        </p:spPr>
      </p:pic>
      <p:sp>
        <p:nvSpPr>
          <p:cNvPr id="13" name="Text 7"/>
          <p:cNvSpPr/>
          <p:nvPr/>
        </p:nvSpPr>
        <p:spPr>
          <a:xfrm>
            <a:off x="5373053" y="3906679"/>
            <a:ext cx="2303621" cy="287893"/>
          </a:xfrm>
          <a:prstGeom prst="rect">
            <a:avLst/>
          </a:prstGeom>
          <a:noFill/>
          <a:ln/>
        </p:spPr>
        <p:txBody>
          <a:bodyPr wrap="none" lIns="0" tIns="0" rIns="0" bIns="0" rtlCol="0" anchor="t"/>
          <a:lstStyle/>
          <a:p>
            <a:pPr algn="l"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Tailored Therapies</a:t>
            </a:r>
            <a:endParaRPr lang="en-US" sz="1800" dirty="0"/>
          </a:p>
        </p:txBody>
      </p:sp>
      <p:sp>
        <p:nvSpPr>
          <p:cNvPr id="14" name="Text 8"/>
          <p:cNvSpPr/>
          <p:nvPr/>
        </p:nvSpPr>
        <p:spPr>
          <a:xfrm>
            <a:off x="5373053" y="4266367"/>
            <a:ext cx="3884176" cy="1216343"/>
          </a:xfrm>
          <a:prstGeom prst="rect">
            <a:avLst/>
          </a:prstGeom>
          <a:noFill/>
          <a:ln/>
        </p:spPr>
        <p:txBody>
          <a:bodyPr wrap="square" lIns="0" tIns="0" rIns="0" bIns="0" rtlCol="0" anchor="t"/>
          <a:lstStyle/>
          <a:p>
            <a:pPr algn="l" indent="0" marL="0">
              <a:lnSpc>
                <a:spcPts val="2350"/>
              </a:lnSpc>
              <a:buNone/>
            </a:pPr>
            <a:r>
              <a:rPr lang="en-US" sz="1800" dirty="0">
                <a:solidFill>
                  <a:srgbClr val="5B5F71"/>
                </a:solidFill>
                <a:latin typeface="Instrument Sans Medium" pitchFamily="34" charset="0"/>
                <a:ea typeface="Instrument Sans Medium" pitchFamily="34" charset="-122"/>
                <a:cs typeface="Instrument Sans Medium" pitchFamily="34" charset="-120"/>
              </a:rPr>
              <a:t>Treatment plans are customized to each patient's unique illness characteristics, genetics, and biomarker profile</a:t>
            </a:r>
            <a:endParaRPr lang="en-US" sz="1800" dirty="0"/>
          </a:p>
        </p:txBody>
      </p:sp>
      <p:sp>
        <p:nvSpPr>
          <p:cNvPr id="15" name="Shape 9"/>
          <p:cNvSpPr/>
          <p:nvPr/>
        </p:nvSpPr>
        <p:spPr>
          <a:xfrm>
            <a:off x="9568815" y="3042285"/>
            <a:ext cx="4267795" cy="2632234"/>
          </a:xfrm>
          <a:prstGeom prst="roundRect">
            <a:avLst>
              <a:gd name="adj" fmla="val 2941"/>
            </a:avLst>
          </a:prstGeom>
          <a:solidFill>
            <a:srgbClr val="E2E3E9"/>
          </a:solidFill>
          <a:ln w="7620">
            <a:solidFill>
              <a:srgbClr val="C8C9CF"/>
            </a:solidFill>
            <a:prstDash val="solid"/>
          </a:ln>
        </p:spPr>
      </p:sp>
      <p:pic>
        <p:nvPicPr>
          <p:cNvPr id="16" name="Image 4" descr="preencoded.png">    </p:cNvPr>
          <p:cNvPicPr>
            <a:picLocks noChangeAspect="1"/>
          </p:cNvPicPr>
          <p:nvPr/>
        </p:nvPicPr>
        <p:blipFill>
          <a:blip r:embed="rId7"/>
          <a:stretch>
            <a:fillRect/>
          </a:stretch>
        </p:blipFill>
        <p:spPr>
          <a:xfrm>
            <a:off x="9760625" y="3234095"/>
            <a:ext cx="552807" cy="552807"/>
          </a:xfrm>
          <a:prstGeom prst="rect">
            <a:avLst/>
          </a:prstGeom>
        </p:spPr>
      </p:pic>
      <p:pic>
        <p:nvPicPr>
          <p:cNvPr id="17" name="Image 5"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12668" y="3386018"/>
            <a:ext cx="248722" cy="248722"/>
          </a:xfrm>
          <a:prstGeom prst="rect">
            <a:avLst/>
          </a:prstGeom>
        </p:spPr>
      </p:pic>
      <p:sp>
        <p:nvSpPr>
          <p:cNvPr id="18" name="Text 10"/>
          <p:cNvSpPr/>
          <p:nvPr/>
        </p:nvSpPr>
        <p:spPr>
          <a:xfrm>
            <a:off x="9760625" y="3906679"/>
            <a:ext cx="2303621" cy="287893"/>
          </a:xfrm>
          <a:prstGeom prst="rect">
            <a:avLst/>
          </a:prstGeom>
          <a:noFill/>
          <a:ln/>
        </p:spPr>
        <p:txBody>
          <a:bodyPr wrap="none" lIns="0" tIns="0" rIns="0" bIns="0" rtlCol="0" anchor="t"/>
          <a:lstStyle/>
          <a:p>
            <a:pPr algn="l" indent="0" marL="0">
              <a:lnSpc>
                <a:spcPts val="2250"/>
              </a:lnSpc>
              <a:buNone/>
            </a:pPr>
            <a:r>
              <a:rPr lang="en-US" sz="1800" dirty="0">
                <a:solidFill>
                  <a:srgbClr val="5B5F71"/>
                </a:solidFill>
                <a:latin typeface="Instrument Sans Semi Bold" pitchFamily="34" charset="0"/>
                <a:ea typeface="Instrument Sans Semi Bold" pitchFamily="34" charset="-122"/>
                <a:cs typeface="Instrument Sans Semi Bold" pitchFamily="34" charset="-120"/>
              </a:rPr>
              <a:t>Novel Solutions</a:t>
            </a:r>
            <a:endParaRPr lang="en-US" sz="1800" dirty="0"/>
          </a:p>
        </p:txBody>
      </p:sp>
      <p:sp>
        <p:nvSpPr>
          <p:cNvPr id="19" name="Text 11"/>
          <p:cNvSpPr/>
          <p:nvPr/>
        </p:nvSpPr>
        <p:spPr>
          <a:xfrm>
            <a:off x="9760625" y="4266367"/>
            <a:ext cx="3884176" cy="912257"/>
          </a:xfrm>
          <a:prstGeom prst="rect">
            <a:avLst/>
          </a:prstGeom>
          <a:noFill/>
          <a:ln/>
        </p:spPr>
        <p:txBody>
          <a:bodyPr wrap="square" lIns="0" tIns="0" rIns="0" bIns="0" rtlCol="0" anchor="t"/>
          <a:lstStyle/>
          <a:p>
            <a:pPr algn="l" indent="0" marL="0">
              <a:lnSpc>
                <a:spcPts val="2350"/>
              </a:lnSpc>
              <a:buNone/>
            </a:pPr>
            <a:r>
              <a:rPr lang="en-US" sz="1800" dirty="0">
                <a:solidFill>
                  <a:srgbClr val="5B5F71"/>
                </a:solidFill>
                <a:latin typeface="Instrument Sans Medium" pitchFamily="34" charset="0"/>
                <a:ea typeface="Instrument Sans Medium" pitchFamily="34" charset="-122"/>
                <a:cs typeface="Instrument Sans Medium" pitchFamily="34" charset="-120"/>
              </a:rPr>
              <a:t>Advanced analytics develop entirely new therapies for complex diseases that resist standard treatments</a:t>
            </a:r>
            <a:endParaRPr lang="en-US" sz="1800" dirty="0"/>
          </a:p>
        </p:txBody>
      </p:sp>
      <p:sp>
        <p:nvSpPr>
          <p:cNvPr id="20" name="Text 12"/>
          <p:cNvSpPr/>
          <p:nvPr/>
        </p:nvSpPr>
        <p:spPr>
          <a:xfrm>
            <a:off x="793790" y="5809178"/>
            <a:ext cx="13042821" cy="486489"/>
          </a:xfrm>
          <a:prstGeom prst="rect">
            <a:avLst/>
          </a:prstGeom>
          <a:noFill/>
          <a:ln/>
        </p:spPr>
        <p:txBody>
          <a:bodyPr wrap="square" lIns="0" tIns="0" rIns="0" bIns="0" rtlCol="0" anchor="t"/>
          <a:lstStyle/>
          <a:p>
            <a:pPr algn="l" indent="0" marL="0">
              <a:lnSpc>
                <a:spcPts val="1900"/>
              </a:lnSpc>
              <a:buNone/>
            </a:pPr>
            <a:r>
              <a:rPr lang="en-US" sz="1450" dirty="0">
                <a:solidFill>
                  <a:srgbClr val="5B5F71"/>
                </a:solidFill>
                <a:latin typeface="Instrument Sans Medium" pitchFamily="34" charset="0"/>
                <a:ea typeface="Instrument Sans Medium" pitchFamily="34" charset="-122"/>
                <a:cs typeface="Instrument Sans Medium" pitchFamily="34" charset="-120"/>
              </a:rPr>
              <a:t>Once a disease is precisely identified, medical modeling is applied – typically by specialists – to explore therapeutic solution options. This approach transforms medicine from one-size-fits-all protocols to precision interventions.</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52569" y="542687"/>
            <a:ext cx="5941100" cy="400883"/>
          </a:xfrm>
          <a:prstGeom prst="rect">
            <a:avLst/>
          </a:prstGeom>
          <a:noFill/>
          <a:ln/>
        </p:spPr>
        <p:txBody>
          <a:bodyPr wrap="none" lIns="0" tIns="0" rIns="0" bIns="0" rtlCol="0" anchor="t"/>
          <a:lstStyle/>
          <a:p>
            <a:pPr algn="l" indent="0" marL="0">
              <a:lnSpc>
                <a:spcPts val="3150"/>
              </a:lnSpc>
              <a:buNone/>
            </a:pPr>
            <a:r>
              <a:rPr lang="en-US" sz="2500" dirty="0">
                <a:solidFill>
                  <a:srgbClr val="505468"/>
                </a:solidFill>
                <a:latin typeface="Instrument Sans Semi Bold" pitchFamily="34" charset="0"/>
                <a:ea typeface="Instrument Sans Semi Bold" pitchFamily="34" charset="-122"/>
                <a:cs typeface="Instrument Sans Semi Bold" pitchFamily="34" charset="-120"/>
              </a:rPr>
              <a:t>Medical Modeling Applied to Prediction</a:t>
            </a:r>
            <a:endParaRPr lang="en-US" sz="2500" dirty="0"/>
          </a:p>
        </p:txBody>
      </p:sp>
      <p:sp>
        <p:nvSpPr>
          <p:cNvPr id="3" name="Text 1"/>
          <p:cNvSpPr/>
          <p:nvPr/>
        </p:nvSpPr>
        <p:spPr>
          <a:xfrm>
            <a:off x="552569" y="1082754"/>
            <a:ext cx="6606183" cy="372666"/>
          </a:xfrm>
          <a:prstGeom prst="rect">
            <a:avLst/>
          </a:prstGeom>
          <a:noFill/>
          <a:ln/>
        </p:spPr>
        <p:txBody>
          <a:bodyPr wrap="square" lIns="0" tIns="0" rIns="0" bIns="0" rtlCol="0" anchor="t"/>
          <a:lstStyle/>
          <a:p>
            <a:pPr algn="l" indent="0" marL="0">
              <a:lnSpc>
                <a:spcPts val="145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Medical modeling provides powerful predictive capabilities that transform how physicians understand disease progression and treatment outcomes.</a:t>
            </a:r>
            <a:endParaRPr lang="en-US" sz="1250" dirty="0"/>
          </a:p>
        </p:txBody>
      </p:sp>
      <p:sp>
        <p:nvSpPr>
          <p:cNvPr id="4" name="Text 2"/>
          <p:cNvSpPr/>
          <p:nvPr/>
        </p:nvSpPr>
        <p:spPr>
          <a:xfrm>
            <a:off x="552569" y="1507569"/>
            <a:ext cx="6606183" cy="558998"/>
          </a:xfrm>
          <a:prstGeom prst="rect">
            <a:avLst/>
          </a:prstGeom>
          <a:noFill/>
          <a:ln/>
        </p:spPr>
        <p:txBody>
          <a:bodyPr wrap="square" lIns="0" tIns="0" rIns="0" bIns="0" rtlCol="0" anchor="t"/>
          <a:lstStyle/>
          <a:p>
            <a:pPr algn="l" indent="0" marL="0">
              <a:lnSpc>
                <a:spcPts val="1450"/>
              </a:lnSpc>
              <a:buNone/>
            </a:pPr>
            <a:r>
              <a:rPr lang="en-US" sz="1250" dirty="0">
                <a:solidFill>
                  <a:srgbClr val="5B5F71"/>
                </a:solidFill>
                <a:latin typeface="Instrument Sans Medium" pitchFamily="34" charset="0"/>
                <a:ea typeface="Instrument Sans Medium" pitchFamily="34" charset="-122"/>
                <a:cs typeface="Instrument Sans Medium" pitchFamily="34" charset="-120"/>
              </a:rPr>
              <a:t>For diseases without cures, modeling generates probabilistic predictions of disease evolution. Degenerative conditions like Alzheimer's, Parkinson's, and ALS can be tracked with unprecedented precision.</a:t>
            </a:r>
            <a:endParaRPr lang="en-US" sz="1250" dirty="0"/>
          </a:p>
        </p:txBody>
      </p:sp>
      <p:pic>
        <p:nvPicPr>
          <p:cNvPr id="5" name="Image 0" descr="preencoded.png">    </p:cNvPr>
          <p:cNvPicPr>
            <a:picLocks noChangeAspect="1"/>
          </p:cNvPicPr>
          <p:nvPr/>
        </p:nvPicPr>
        <p:blipFill>
          <a:blip r:embed="rId1"/>
          <a:stretch>
            <a:fillRect/>
          </a:stretch>
        </p:blipFill>
        <p:spPr>
          <a:xfrm>
            <a:off x="8635365" y="1095851"/>
            <a:ext cx="4293989" cy="4293989"/>
          </a:xfrm>
          <a:prstGeom prst="rect">
            <a:avLst/>
          </a:prstGeom>
        </p:spPr>
      </p:pic>
      <p:sp>
        <p:nvSpPr>
          <p:cNvPr id="6" name="Shape 3"/>
          <p:cNvSpPr/>
          <p:nvPr/>
        </p:nvSpPr>
        <p:spPr>
          <a:xfrm>
            <a:off x="552569" y="6417469"/>
            <a:ext cx="13525262" cy="15240"/>
          </a:xfrm>
          <a:prstGeom prst="roundRect">
            <a:avLst>
              <a:gd name="adj" fmla="val 353539"/>
            </a:avLst>
          </a:prstGeom>
          <a:solidFill>
            <a:srgbClr val="C8C9CF"/>
          </a:solidFill>
          <a:ln/>
        </p:spPr>
      </p:sp>
      <p:sp>
        <p:nvSpPr>
          <p:cNvPr id="7" name="Shape 4"/>
          <p:cNvSpPr/>
          <p:nvPr/>
        </p:nvSpPr>
        <p:spPr>
          <a:xfrm>
            <a:off x="3228142" y="6032659"/>
            <a:ext cx="15240" cy="384810"/>
          </a:xfrm>
          <a:prstGeom prst="roundRect">
            <a:avLst>
              <a:gd name="adj" fmla="val 353539"/>
            </a:avLst>
          </a:prstGeom>
          <a:solidFill>
            <a:srgbClr val="C8C9CF"/>
          </a:solidFill>
          <a:ln/>
        </p:spPr>
      </p:sp>
      <p:sp>
        <p:nvSpPr>
          <p:cNvPr id="8" name="Shape 5"/>
          <p:cNvSpPr/>
          <p:nvPr/>
        </p:nvSpPr>
        <p:spPr>
          <a:xfrm>
            <a:off x="3091458" y="6273165"/>
            <a:ext cx="288608" cy="288608"/>
          </a:xfrm>
          <a:prstGeom prst="roundRect">
            <a:avLst>
              <a:gd name="adj" fmla="val 18669"/>
            </a:avLst>
          </a:prstGeom>
          <a:solidFill>
            <a:srgbClr val="E2E3E9"/>
          </a:solidFill>
          <a:ln w="7620">
            <a:solidFill>
              <a:srgbClr val="C8C9CF"/>
            </a:solidFill>
            <a:prstDash val="solid"/>
          </a:ln>
        </p:spPr>
      </p:sp>
      <p:sp>
        <p:nvSpPr>
          <p:cNvPr id="9" name="Text 6"/>
          <p:cNvSpPr/>
          <p:nvPr/>
        </p:nvSpPr>
        <p:spPr>
          <a:xfrm>
            <a:off x="3139559" y="6297216"/>
            <a:ext cx="192405" cy="240506"/>
          </a:xfrm>
          <a:prstGeom prst="rect">
            <a:avLst/>
          </a:prstGeom>
          <a:noFill/>
          <a:ln/>
        </p:spPr>
        <p:txBody>
          <a:bodyPr wrap="none" lIns="0" tIns="0" rIns="0" bIns="0" rtlCol="0" anchor="t"/>
          <a:lstStyle/>
          <a:p>
            <a:pPr algn="ctr" indent="0" marL="0">
              <a:lnSpc>
                <a:spcPts val="1500"/>
              </a:lnSpc>
              <a:buNone/>
            </a:pPr>
            <a:r>
              <a:rPr lang="en-US" sz="1500" dirty="0">
                <a:solidFill>
                  <a:srgbClr val="5B5F71"/>
                </a:solidFill>
                <a:latin typeface="Instrument Sans Semi Bold" pitchFamily="34" charset="0"/>
                <a:ea typeface="Instrument Sans Semi Bold" pitchFamily="34" charset="-122"/>
                <a:cs typeface="Instrument Sans Semi Bold" pitchFamily="34" charset="-120"/>
              </a:rPr>
              <a:t>1</a:t>
            </a:r>
            <a:endParaRPr lang="en-US" sz="1500" dirty="0"/>
          </a:p>
        </p:txBody>
      </p:sp>
      <p:sp>
        <p:nvSpPr>
          <p:cNvPr id="10" name="Text 7"/>
          <p:cNvSpPr/>
          <p:nvPr/>
        </p:nvSpPr>
        <p:spPr>
          <a:xfrm>
            <a:off x="2433995" y="5520333"/>
            <a:ext cx="1603534" cy="200382"/>
          </a:xfrm>
          <a:prstGeom prst="rect">
            <a:avLst/>
          </a:prstGeom>
          <a:noFill/>
          <a:ln/>
        </p:spPr>
        <p:txBody>
          <a:bodyPr wrap="none" lIns="0" tIns="0" rIns="0" bIns="0" rtlCol="0" anchor="t"/>
          <a:lstStyle/>
          <a:p>
            <a:pPr algn="ctr" indent="0" marL="0">
              <a:lnSpc>
                <a:spcPts val="1550"/>
              </a:lnSpc>
              <a:buNone/>
            </a:pPr>
            <a:r>
              <a:rPr lang="en-US" sz="1250" dirty="0">
                <a:solidFill>
                  <a:srgbClr val="5B5F71"/>
                </a:solidFill>
                <a:latin typeface="Instrument Sans Semi Bold" pitchFamily="34" charset="0"/>
                <a:ea typeface="Instrument Sans Semi Bold" pitchFamily="34" charset="-122"/>
                <a:cs typeface="Instrument Sans Semi Bold" pitchFamily="34" charset="-120"/>
              </a:rPr>
              <a:t>Baseline Analysis</a:t>
            </a:r>
            <a:endParaRPr lang="en-US" sz="1250" dirty="0"/>
          </a:p>
        </p:txBody>
      </p:sp>
      <p:sp>
        <p:nvSpPr>
          <p:cNvPr id="11" name="Text 8"/>
          <p:cNvSpPr/>
          <p:nvPr/>
        </p:nvSpPr>
        <p:spPr>
          <a:xfrm>
            <a:off x="680799" y="5755481"/>
            <a:ext cx="5110043" cy="148947"/>
          </a:xfrm>
          <a:prstGeom prst="rect">
            <a:avLst/>
          </a:prstGeom>
          <a:noFill/>
          <a:ln/>
        </p:spPr>
        <p:txBody>
          <a:bodyPr wrap="none" lIns="0" tIns="0" rIns="0" bIns="0" rtlCol="0" anchor="t"/>
          <a:lstStyle/>
          <a:p>
            <a:pPr algn="ctr" indent="0" marL="0">
              <a:lnSpc>
                <a:spcPts val="1150"/>
              </a:lnSpc>
              <a:buNone/>
            </a:pPr>
            <a:r>
              <a:rPr lang="en-US" sz="1000" dirty="0">
                <a:solidFill>
                  <a:srgbClr val="5B5F71"/>
                </a:solidFill>
                <a:latin typeface="Instrument Sans Medium" pitchFamily="34" charset="0"/>
                <a:ea typeface="Instrument Sans Medium" pitchFamily="34" charset="-122"/>
                <a:cs typeface="Instrument Sans Medium" pitchFamily="34" charset="-120"/>
              </a:rPr>
              <a:t>Initial disease state characterized at molecular level</a:t>
            </a:r>
            <a:endParaRPr lang="en-US" sz="1000" dirty="0"/>
          </a:p>
        </p:txBody>
      </p:sp>
      <p:sp>
        <p:nvSpPr>
          <p:cNvPr id="12" name="Shape 9"/>
          <p:cNvSpPr/>
          <p:nvPr/>
        </p:nvSpPr>
        <p:spPr>
          <a:xfrm>
            <a:off x="5947767" y="6417469"/>
            <a:ext cx="15240" cy="384810"/>
          </a:xfrm>
          <a:prstGeom prst="roundRect">
            <a:avLst>
              <a:gd name="adj" fmla="val 353539"/>
            </a:avLst>
          </a:prstGeom>
          <a:solidFill>
            <a:srgbClr val="C8C9CF"/>
          </a:solidFill>
          <a:ln/>
        </p:spPr>
      </p:sp>
      <p:sp>
        <p:nvSpPr>
          <p:cNvPr id="13" name="Shape 10"/>
          <p:cNvSpPr/>
          <p:nvPr/>
        </p:nvSpPr>
        <p:spPr>
          <a:xfrm>
            <a:off x="5811083" y="6273165"/>
            <a:ext cx="288608" cy="288608"/>
          </a:xfrm>
          <a:prstGeom prst="roundRect">
            <a:avLst>
              <a:gd name="adj" fmla="val 18669"/>
            </a:avLst>
          </a:prstGeom>
          <a:solidFill>
            <a:srgbClr val="E2E3E9"/>
          </a:solidFill>
          <a:ln w="7620">
            <a:solidFill>
              <a:srgbClr val="C8C9CF"/>
            </a:solidFill>
            <a:prstDash val="solid"/>
          </a:ln>
        </p:spPr>
      </p:sp>
      <p:sp>
        <p:nvSpPr>
          <p:cNvPr id="14" name="Text 11"/>
          <p:cNvSpPr/>
          <p:nvPr/>
        </p:nvSpPr>
        <p:spPr>
          <a:xfrm>
            <a:off x="5859185" y="6297216"/>
            <a:ext cx="192405" cy="240506"/>
          </a:xfrm>
          <a:prstGeom prst="rect">
            <a:avLst/>
          </a:prstGeom>
          <a:noFill/>
          <a:ln/>
        </p:spPr>
        <p:txBody>
          <a:bodyPr wrap="none" lIns="0" tIns="0" rIns="0" bIns="0" rtlCol="0" anchor="t"/>
          <a:lstStyle/>
          <a:p>
            <a:pPr algn="ctr" indent="0" marL="0">
              <a:lnSpc>
                <a:spcPts val="1500"/>
              </a:lnSpc>
              <a:buNone/>
            </a:pPr>
            <a:r>
              <a:rPr lang="en-US" sz="1500" dirty="0">
                <a:solidFill>
                  <a:srgbClr val="5B5F71"/>
                </a:solidFill>
                <a:latin typeface="Instrument Sans Semi Bold" pitchFamily="34" charset="0"/>
                <a:ea typeface="Instrument Sans Semi Bold" pitchFamily="34" charset="-122"/>
                <a:cs typeface="Instrument Sans Semi Bold" pitchFamily="34" charset="-120"/>
              </a:rPr>
              <a:t>2</a:t>
            </a:r>
            <a:endParaRPr lang="en-US" sz="1500" dirty="0"/>
          </a:p>
        </p:txBody>
      </p:sp>
      <p:sp>
        <p:nvSpPr>
          <p:cNvPr id="15" name="Text 12"/>
          <p:cNvSpPr/>
          <p:nvPr/>
        </p:nvSpPr>
        <p:spPr>
          <a:xfrm>
            <a:off x="5127427" y="6930509"/>
            <a:ext cx="1655802" cy="200382"/>
          </a:xfrm>
          <a:prstGeom prst="rect">
            <a:avLst/>
          </a:prstGeom>
          <a:noFill/>
          <a:ln/>
        </p:spPr>
        <p:txBody>
          <a:bodyPr wrap="none" lIns="0" tIns="0" rIns="0" bIns="0" rtlCol="0" anchor="t"/>
          <a:lstStyle/>
          <a:p>
            <a:pPr algn="ctr" indent="0" marL="0">
              <a:lnSpc>
                <a:spcPts val="1550"/>
              </a:lnSpc>
              <a:buNone/>
            </a:pPr>
            <a:r>
              <a:rPr lang="en-US" sz="1250" dirty="0">
                <a:solidFill>
                  <a:srgbClr val="5B5F71"/>
                </a:solidFill>
                <a:latin typeface="Instrument Sans Semi Bold" pitchFamily="34" charset="0"/>
                <a:ea typeface="Instrument Sans Semi Bold" pitchFamily="34" charset="-122"/>
                <a:cs typeface="Instrument Sans Semi Bold" pitchFamily="34" charset="-120"/>
              </a:rPr>
              <a:t>Progression Modeling</a:t>
            </a:r>
            <a:endParaRPr lang="en-US" sz="1250" dirty="0"/>
          </a:p>
        </p:txBody>
      </p:sp>
      <p:sp>
        <p:nvSpPr>
          <p:cNvPr id="16" name="Text 13"/>
          <p:cNvSpPr/>
          <p:nvPr/>
        </p:nvSpPr>
        <p:spPr>
          <a:xfrm>
            <a:off x="3400306" y="7165657"/>
            <a:ext cx="5110162" cy="148947"/>
          </a:xfrm>
          <a:prstGeom prst="rect">
            <a:avLst/>
          </a:prstGeom>
          <a:noFill/>
          <a:ln/>
        </p:spPr>
        <p:txBody>
          <a:bodyPr wrap="none" lIns="0" tIns="0" rIns="0" bIns="0" rtlCol="0" anchor="t"/>
          <a:lstStyle/>
          <a:p>
            <a:pPr algn="ctr" indent="0" marL="0">
              <a:lnSpc>
                <a:spcPts val="1150"/>
              </a:lnSpc>
              <a:buNone/>
            </a:pPr>
            <a:r>
              <a:rPr lang="en-US" sz="1000" dirty="0">
                <a:solidFill>
                  <a:srgbClr val="5B5F71"/>
                </a:solidFill>
                <a:latin typeface="Instrument Sans Medium" pitchFamily="34" charset="0"/>
                <a:ea typeface="Instrument Sans Medium" pitchFamily="34" charset="-122"/>
                <a:cs typeface="Instrument Sans Medium" pitchFamily="34" charset="-120"/>
              </a:rPr>
              <a:t>AI predicts multiple disease evolution scenarios</a:t>
            </a:r>
            <a:endParaRPr lang="en-US" sz="1000" dirty="0"/>
          </a:p>
        </p:txBody>
      </p:sp>
      <p:sp>
        <p:nvSpPr>
          <p:cNvPr id="17" name="Shape 14"/>
          <p:cNvSpPr/>
          <p:nvPr/>
        </p:nvSpPr>
        <p:spPr>
          <a:xfrm>
            <a:off x="8667274" y="6032659"/>
            <a:ext cx="15240" cy="384810"/>
          </a:xfrm>
          <a:prstGeom prst="roundRect">
            <a:avLst>
              <a:gd name="adj" fmla="val 353539"/>
            </a:avLst>
          </a:prstGeom>
          <a:solidFill>
            <a:srgbClr val="C8C9CF"/>
          </a:solidFill>
          <a:ln/>
        </p:spPr>
      </p:sp>
      <p:sp>
        <p:nvSpPr>
          <p:cNvPr id="18" name="Shape 15"/>
          <p:cNvSpPr/>
          <p:nvPr/>
        </p:nvSpPr>
        <p:spPr>
          <a:xfrm>
            <a:off x="8530590" y="6273165"/>
            <a:ext cx="288608" cy="288608"/>
          </a:xfrm>
          <a:prstGeom prst="roundRect">
            <a:avLst>
              <a:gd name="adj" fmla="val 18669"/>
            </a:avLst>
          </a:prstGeom>
          <a:solidFill>
            <a:srgbClr val="E2E3E9"/>
          </a:solidFill>
          <a:ln w="7620">
            <a:solidFill>
              <a:srgbClr val="C8C9CF"/>
            </a:solidFill>
            <a:prstDash val="solid"/>
          </a:ln>
        </p:spPr>
      </p:sp>
      <p:sp>
        <p:nvSpPr>
          <p:cNvPr id="19" name="Text 16"/>
          <p:cNvSpPr/>
          <p:nvPr/>
        </p:nvSpPr>
        <p:spPr>
          <a:xfrm>
            <a:off x="8578691" y="6297216"/>
            <a:ext cx="192405" cy="240506"/>
          </a:xfrm>
          <a:prstGeom prst="rect">
            <a:avLst/>
          </a:prstGeom>
          <a:noFill/>
          <a:ln/>
        </p:spPr>
        <p:txBody>
          <a:bodyPr wrap="none" lIns="0" tIns="0" rIns="0" bIns="0" rtlCol="0" anchor="t"/>
          <a:lstStyle/>
          <a:p>
            <a:pPr algn="ctr" indent="0" marL="0">
              <a:lnSpc>
                <a:spcPts val="1500"/>
              </a:lnSpc>
              <a:buNone/>
            </a:pPr>
            <a:r>
              <a:rPr lang="en-US" sz="1500" dirty="0">
                <a:solidFill>
                  <a:srgbClr val="5B5F71"/>
                </a:solidFill>
                <a:latin typeface="Instrument Sans Semi Bold" pitchFamily="34" charset="0"/>
                <a:ea typeface="Instrument Sans Semi Bold" pitchFamily="34" charset="-122"/>
                <a:cs typeface="Instrument Sans Semi Bold" pitchFamily="34" charset="-120"/>
              </a:rPr>
              <a:t>3</a:t>
            </a:r>
            <a:endParaRPr lang="en-US" sz="1500" dirty="0"/>
          </a:p>
        </p:txBody>
      </p:sp>
      <p:sp>
        <p:nvSpPr>
          <p:cNvPr id="20" name="Text 17"/>
          <p:cNvSpPr/>
          <p:nvPr/>
        </p:nvSpPr>
        <p:spPr>
          <a:xfrm>
            <a:off x="7873127" y="5520333"/>
            <a:ext cx="1603534" cy="200382"/>
          </a:xfrm>
          <a:prstGeom prst="rect">
            <a:avLst/>
          </a:prstGeom>
          <a:noFill/>
          <a:ln/>
        </p:spPr>
        <p:txBody>
          <a:bodyPr wrap="none" lIns="0" tIns="0" rIns="0" bIns="0" rtlCol="0" anchor="t"/>
          <a:lstStyle/>
          <a:p>
            <a:pPr algn="ctr" indent="0" marL="0">
              <a:lnSpc>
                <a:spcPts val="1550"/>
              </a:lnSpc>
              <a:buNone/>
            </a:pPr>
            <a:r>
              <a:rPr lang="en-US" sz="1250" dirty="0">
                <a:solidFill>
                  <a:srgbClr val="5B5F71"/>
                </a:solidFill>
                <a:latin typeface="Instrument Sans Semi Bold" pitchFamily="34" charset="0"/>
                <a:ea typeface="Instrument Sans Semi Bold" pitchFamily="34" charset="-122"/>
                <a:cs typeface="Instrument Sans Semi Bold" pitchFamily="34" charset="-120"/>
              </a:rPr>
              <a:t>Therapy Application</a:t>
            </a:r>
            <a:endParaRPr lang="en-US" sz="1250" dirty="0"/>
          </a:p>
        </p:txBody>
      </p:sp>
      <p:sp>
        <p:nvSpPr>
          <p:cNvPr id="21" name="Text 18"/>
          <p:cNvSpPr/>
          <p:nvPr/>
        </p:nvSpPr>
        <p:spPr>
          <a:xfrm>
            <a:off x="6119813" y="5755481"/>
            <a:ext cx="5110162" cy="148947"/>
          </a:xfrm>
          <a:prstGeom prst="rect">
            <a:avLst/>
          </a:prstGeom>
          <a:noFill/>
          <a:ln/>
        </p:spPr>
        <p:txBody>
          <a:bodyPr wrap="none" lIns="0" tIns="0" rIns="0" bIns="0" rtlCol="0" anchor="t"/>
          <a:lstStyle/>
          <a:p>
            <a:pPr algn="ctr" indent="0" marL="0">
              <a:lnSpc>
                <a:spcPts val="1150"/>
              </a:lnSpc>
              <a:buNone/>
            </a:pPr>
            <a:r>
              <a:rPr lang="en-US" sz="1000" dirty="0">
                <a:solidFill>
                  <a:srgbClr val="5B5F71"/>
                </a:solidFill>
                <a:latin typeface="Instrument Sans Medium" pitchFamily="34" charset="0"/>
                <a:ea typeface="Instrument Sans Medium" pitchFamily="34" charset="-122"/>
                <a:cs typeface="Instrument Sans Medium" pitchFamily="34" charset="-120"/>
              </a:rPr>
              <a:t>Treatment options are evaluated and implemented</a:t>
            </a:r>
            <a:endParaRPr lang="en-US" sz="1000" dirty="0"/>
          </a:p>
        </p:txBody>
      </p:sp>
      <p:sp>
        <p:nvSpPr>
          <p:cNvPr id="22" name="Shape 19"/>
          <p:cNvSpPr/>
          <p:nvPr/>
        </p:nvSpPr>
        <p:spPr>
          <a:xfrm>
            <a:off x="11386899" y="6417469"/>
            <a:ext cx="15240" cy="384810"/>
          </a:xfrm>
          <a:prstGeom prst="roundRect">
            <a:avLst>
              <a:gd name="adj" fmla="val 353539"/>
            </a:avLst>
          </a:prstGeom>
          <a:solidFill>
            <a:srgbClr val="C8C9CF"/>
          </a:solidFill>
          <a:ln/>
        </p:spPr>
      </p:sp>
      <p:sp>
        <p:nvSpPr>
          <p:cNvPr id="23" name="Shape 20"/>
          <p:cNvSpPr/>
          <p:nvPr/>
        </p:nvSpPr>
        <p:spPr>
          <a:xfrm>
            <a:off x="11250216" y="6273165"/>
            <a:ext cx="288608" cy="288608"/>
          </a:xfrm>
          <a:prstGeom prst="roundRect">
            <a:avLst>
              <a:gd name="adj" fmla="val 18669"/>
            </a:avLst>
          </a:prstGeom>
          <a:solidFill>
            <a:srgbClr val="E2E3E9"/>
          </a:solidFill>
          <a:ln w="7620">
            <a:solidFill>
              <a:srgbClr val="C8C9CF"/>
            </a:solidFill>
            <a:prstDash val="solid"/>
          </a:ln>
        </p:spPr>
      </p:sp>
      <p:sp>
        <p:nvSpPr>
          <p:cNvPr id="24" name="Text 21"/>
          <p:cNvSpPr/>
          <p:nvPr/>
        </p:nvSpPr>
        <p:spPr>
          <a:xfrm>
            <a:off x="11298317" y="6297216"/>
            <a:ext cx="192405" cy="240506"/>
          </a:xfrm>
          <a:prstGeom prst="rect">
            <a:avLst/>
          </a:prstGeom>
          <a:noFill/>
          <a:ln/>
        </p:spPr>
        <p:txBody>
          <a:bodyPr wrap="none" lIns="0" tIns="0" rIns="0" bIns="0" rtlCol="0" anchor="t"/>
          <a:lstStyle/>
          <a:p>
            <a:pPr algn="ctr" indent="0" marL="0">
              <a:lnSpc>
                <a:spcPts val="1500"/>
              </a:lnSpc>
              <a:buNone/>
            </a:pPr>
            <a:r>
              <a:rPr lang="en-US" sz="1500" dirty="0">
                <a:solidFill>
                  <a:srgbClr val="5B5F71"/>
                </a:solidFill>
                <a:latin typeface="Instrument Sans Semi Bold" pitchFamily="34" charset="0"/>
                <a:ea typeface="Instrument Sans Semi Bold" pitchFamily="34" charset="-122"/>
                <a:cs typeface="Instrument Sans Semi Bold" pitchFamily="34" charset="-120"/>
              </a:rPr>
              <a:t>4</a:t>
            </a:r>
            <a:endParaRPr lang="en-US" sz="1500" dirty="0"/>
          </a:p>
        </p:txBody>
      </p:sp>
      <p:sp>
        <p:nvSpPr>
          <p:cNvPr id="25" name="Text 22"/>
          <p:cNvSpPr/>
          <p:nvPr/>
        </p:nvSpPr>
        <p:spPr>
          <a:xfrm>
            <a:off x="10592753" y="6930509"/>
            <a:ext cx="1603534" cy="200382"/>
          </a:xfrm>
          <a:prstGeom prst="rect">
            <a:avLst/>
          </a:prstGeom>
          <a:noFill/>
          <a:ln/>
        </p:spPr>
        <p:txBody>
          <a:bodyPr wrap="none" lIns="0" tIns="0" rIns="0" bIns="0" rtlCol="0" anchor="t"/>
          <a:lstStyle/>
          <a:p>
            <a:pPr algn="ctr" indent="0" marL="0">
              <a:lnSpc>
                <a:spcPts val="1550"/>
              </a:lnSpc>
              <a:buNone/>
            </a:pPr>
            <a:r>
              <a:rPr lang="en-US" sz="1250" dirty="0">
                <a:solidFill>
                  <a:srgbClr val="5B5F71"/>
                </a:solidFill>
                <a:latin typeface="Instrument Sans Semi Bold" pitchFamily="34" charset="0"/>
                <a:ea typeface="Instrument Sans Semi Bold" pitchFamily="34" charset="-122"/>
                <a:cs typeface="Instrument Sans Semi Bold" pitchFamily="34" charset="-120"/>
              </a:rPr>
              <a:t>Adaptive Refinement</a:t>
            </a:r>
            <a:endParaRPr lang="en-US" sz="1250" dirty="0"/>
          </a:p>
        </p:txBody>
      </p:sp>
      <p:sp>
        <p:nvSpPr>
          <p:cNvPr id="26" name="Text 23"/>
          <p:cNvSpPr/>
          <p:nvPr/>
        </p:nvSpPr>
        <p:spPr>
          <a:xfrm>
            <a:off x="8839438" y="7165657"/>
            <a:ext cx="5110162" cy="148947"/>
          </a:xfrm>
          <a:prstGeom prst="rect">
            <a:avLst/>
          </a:prstGeom>
          <a:noFill/>
          <a:ln/>
        </p:spPr>
        <p:txBody>
          <a:bodyPr wrap="none" lIns="0" tIns="0" rIns="0" bIns="0" rtlCol="0" anchor="t"/>
          <a:lstStyle/>
          <a:p>
            <a:pPr algn="ctr" indent="0" marL="0">
              <a:lnSpc>
                <a:spcPts val="1150"/>
              </a:lnSpc>
              <a:buNone/>
            </a:pPr>
            <a:r>
              <a:rPr lang="en-US" sz="1000" dirty="0">
                <a:solidFill>
                  <a:srgbClr val="5B5F71"/>
                </a:solidFill>
                <a:latin typeface="Instrument Sans Medium" pitchFamily="34" charset="0"/>
                <a:ea typeface="Instrument Sans Medium" pitchFamily="34" charset="-122"/>
                <a:cs typeface="Instrument Sans Medium" pitchFamily="34" charset="-120"/>
              </a:rPr>
              <a:t>Models continuously update with new patient data</a:t>
            </a:r>
            <a:endParaRPr lang="en-US" sz="1000" dirty="0"/>
          </a:p>
        </p:txBody>
      </p:sp>
      <p:sp>
        <p:nvSpPr>
          <p:cNvPr id="27" name="Shape 24"/>
          <p:cNvSpPr/>
          <p:nvPr/>
        </p:nvSpPr>
        <p:spPr>
          <a:xfrm>
            <a:off x="552569" y="7379851"/>
            <a:ext cx="13525262" cy="373261"/>
          </a:xfrm>
          <a:prstGeom prst="roundRect">
            <a:avLst>
              <a:gd name="adj" fmla="val 14435"/>
            </a:avLst>
          </a:prstGeom>
          <a:solidFill>
            <a:srgbClr val="D4D5DE"/>
          </a:solidFill>
          <a:ln/>
        </p:spPr>
      </p:sp>
      <p:pic>
        <p:nvPicPr>
          <p:cNvPr id="28" name="Image 1" descr="preencoded.png">    </p:cNvPr>
          <p:cNvPicPr>
            <a:picLocks noChangeAspect="1"/>
          </p:cNvPicPr>
          <p:nvPr/>
        </p:nvPicPr>
        <p:blipFill>
          <a:blip r:embed="rId2"/>
          <a:stretch>
            <a:fillRect/>
          </a:stretch>
        </p:blipFill>
        <p:spPr>
          <a:xfrm>
            <a:off x="680799" y="7542133"/>
            <a:ext cx="160258" cy="128230"/>
          </a:xfrm>
          <a:prstGeom prst="rect">
            <a:avLst/>
          </a:prstGeom>
        </p:spPr>
      </p:pic>
      <p:sp>
        <p:nvSpPr>
          <p:cNvPr id="29" name="Text 25"/>
          <p:cNvSpPr/>
          <p:nvPr/>
        </p:nvSpPr>
        <p:spPr>
          <a:xfrm>
            <a:off x="969288" y="7469862"/>
            <a:ext cx="12980313" cy="148947"/>
          </a:xfrm>
          <a:prstGeom prst="rect">
            <a:avLst/>
          </a:prstGeom>
          <a:noFill/>
          <a:ln/>
        </p:spPr>
        <p:txBody>
          <a:bodyPr wrap="none" lIns="0" tIns="0" rIns="0" bIns="0" rtlCol="0" anchor="t"/>
          <a:lstStyle/>
          <a:p>
            <a:pPr algn="l" indent="0" marL="0">
              <a:lnSpc>
                <a:spcPts val="1150"/>
              </a:lnSpc>
              <a:buNone/>
            </a:pPr>
            <a:r>
              <a:rPr lang="en-US" sz="1000" b="1" dirty="0">
                <a:solidFill>
                  <a:srgbClr val="000000"/>
                </a:solidFill>
                <a:latin typeface="Instrument Sans Medium" pitchFamily="34" charset="0"/>
                <a:ea typeface="Instrument Sans Medium" pitchFamily="34" charset="-122"/>
                <a:cs typeface="Instrument Sans Medium" pitchFamily="34" charset="-120"/>
              </a:rPr>
              <a:t>Adaptive Treatment:</a:t>
            </a:r>
            <a:pPr algn="l" indent="0" marL="0">
              <a:lnSpc>
                <a:spcPts val="1150"/>
              </a:lnSpc>
              <a:buNone/>
            </a:pPr>
            <a:r>
              <a:rPr lang="en-US" sz="1000" dirty="0">
                <a:solidFill>
                  <a:srgbClr val="000000"/>
                </a:solidFill>
                <a:latin typeface="Instrument Sans Medium" pitchFamily="34" charset="0"/>
                <a:ea typeface="Instrument Sans Medium" pitchFamily="34" charset="-122"/>
                <a:cs typeface="Instrument Sans Medium" pitchFamily="34" charset="-120"/>
              </a:rPr>
              <a:t> When therapy is provided, modeling predicts various disease management scenarios, enabling physicians to adapt treatment options as new information emerges.</a:t>
            </a:r>
            <a:endParaRPr lang="en-US" sz="1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793790" y="929402"/>
            <a:ext cx="1544479" cy="350282"/>
          </a:xfrm>
          <a:prstGeom prst="roundRect">
            <a:avLst>
              <a:gd name="adj" fmla="val 19038"/>
            </a:avLst>
          </a:prstGeom>
          <a:noFill/>
          <a:ln w="7620">
            <a:solidFill>
              <a:srgbClr val="505468"/>
            </a:solidFill>
            <a:prstDash val="solid"/>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920472" y="1025128"/>
            <a:ext cx="158710" cy="158710"/>
          </a:xfrm>
          <a:prstGeom prst="rect">
            <a:avLst/>
          </a:prstGeom>
        </p:spPr>
      </p:pic>
      <p:sp>
        <p:nvSpPr>
          <p:cNvPr id="4" name="Text 1"/>
          <p:cNvSpPr/>
          <p:nvPr/>
        </p:nvSpPr>
        <p:spPr>
          <a:xfrm>
            <a:off x="1158478" y="996553"/>
            <a:ext cx="1053108" cy="215979"/>
          </a:xfrm>
          <a:prstGeom prst="rect">
            <a:avLst/>
          </a:prstGeom>
          <a:noFill/>
          <a:ln/>
        </p:spPr>
        <p:txBody>
          <a:bodyPr wrap="none" lIns="0" tIns="0" rIns="0" bIns="0" rtlCol="0" anchor="t"/>
          <a:lstStyle/>
          <a:p>
            <a:pPr algn="l" indent="0" marL="0">
              <a:lnSpc>
                <a:spcPts val="1700"/>
              </a:lnSpc>
              <a:buNone/>
            </a:pPr>
            <a:r>
              <a:rPr lang="en-US" sz="1250" dirty="0">
                <a:solidFill>
                  <a:srgbClr val="505468"/>
                </a:solidFill>
                <a:latin typeface="Instrument Sans Medium" pitchFamily="34" charset="0"/>
                <a:ea typeface="Instrument Sans Medium" pitchFamily="34" charset="-122"/>
                <a:cs typeface="Instrument Sans Medium" pitchFamily="34" charset="-120"/>
              </a:rPr>
              <a:t>AI-POWERED</a:t>
            </a:r>
            <a:endParaRPr lang="en-US" sz="1250" dirty="0"/>
          </a:p>
        </p:txBody>
      </p:sp>
      <p:sp>
        <p:nvSpPr>
          <p:cNvPr id="5" name="Text 2"/>
          <p:cNvSpPr/>
          <p:nvPr/>
        </p:nvSpPr>
        <p:spPr>
          <a:xfrm>
            <a:off x="793790" y="1335167"/>
            <a:ext cx="11665148" cy="620078"/>
          </a:xfrm>
          <a:prstGeom prst="rect">
            <a:avLst/>
          </a:prstGeom>
          <a:noFill/>
          <a:ln/>
        </p:spPr>
        <p:txBody>
          <a:bodyPr wrap="none" lIns="0" tIns="0" rIns="0" bIns="0" rtlCol="0" anchor="t"/>
          <a:lstStyle/>
          <a:p>
            <a:pPr algn="l" indent="0" marL="0">
              <a:lnSpc>
                <a:spcPts val="4850"/>
              </a:lnSpc>
              <a:buNone/>
            </a:pPr>
            <a:r>
              <a:rPr lang="en-US" sz="3900" dirty="0">
                <a:solidFill>
                  <a:srgbClr val="505468"/>
                </a:solidFill>
                <a:latin typeface="Instrument Sans Semi Bold" pitchFamily="34" charset="0"/>
                <a:ea typeface="Instrument Sans Semi Bold" pitchFamily="34" charset="-122"/>
                <a:cs typeface="Instrument Sans Semi Bold" pitchFamily="34" charset="-120"/>
              </a:rPr>
              <a:t>New Generation of AI Applied to Medical Modeling</a:t>
            </a:r>
            <a:endParaRPr lang="en-US" sz="3900" dirty="0"/>
          </a:p>
        </p:txBody>
      </p:sp>
      <p:sp>
        <p:nvSpPr>
          <p:cNvPr id="6" name="Text 3"/>
          <p:cNvSpPr/>
          <p:nvPr/>
        </p:nvSpPr>
        <p:spPr>
          <a:xfrm>
            <a:off x="793790" y="2163604"/>
            <a:ext cx="13042821" cy="674846"/>
          </a:xfrm>
          <a:prstGeom prst="rect">
            <a:avLst/>
          </a:prstGeom>
          <a:noFill/>
          <a:ln/>
        </p:spPr>
        <p:txBody>
          <a:bodyPr wrap="square" lIns="0" tIns="0" rIns="0" bIns="0" rtlCol="0" anchor="t"/>
          <a:lstStyle/>
          <a:p>
            <a:pPr algn="l" indent="0" marL="0">
              <a:lnSpc>
                <a:spcPts val="2650"/>
              </a:lnSpc>
              <a:buNone/>
            </a:pPr>
            <a:r>
              <a:rPr lang="en-US" sz="1950" dirty="0">
                <a:solidFill>
                  <a:srgbClr val="5B5F71"/>
                </a:solidFill>
                <a:latin typeface="Instrument Sans Medium" pitchFamily="34" charset="0"/>
                <a:ea typeface="Instrument Sans Medium" pitchFamily="34" charset="-122"/>
                <a:cs typeface="Instrument Sans Medium" pitchFamily="34" charset="-120"/>
              </a:rPr>
              <a:t>Cutting-edge AI and computational analysis transform medical modeling into an extraordinarily powerful diagnostic and therapeutic tool.</a:t>
            </a:r>
            <a:endParaRPr lang="en-US" sz="1950" dirty="0"/>
          </a:p>
        </p:txBody>
      </p:sp>
      <p:sp>
        <p:nvSpPr>
          <p:cNvPr id="7" name="Shape 4"/>
          <p:cNvSpPr/>
          <p:nvPr/>
        </p:nvSpPr>
        <p:spPr>
          <a:xfrm>
            <a:off x="793790" y="3292316"/>
            <a:ext cx="6451997" cy="1920597"/>
          </a:xfrm>
          <a:prstGeom prst="roundRect">
            <a:avLst>
              <a:gd name="adj" fmla="val 5713"/>
            </a:avLst>
          </a:prstGeom>
          <a:solidFill>
            <a:srgbClr val="FFFFFF">
              <a:alpha val="95000"/>
            </a:srgbClr>
          </a:solidFill>
          <a:ln/>
        </p:spPr>
      </p:sp>
      <p:pic>
        <p:nvPicPr>
          <p:cNvPr id="8" name="Image 1" descr="preencoded.png">    </p:cNvPr>
          <p:cNvPicPr>
            <a:picLocks noChangeAspect="1"/>
          </p:cNvPicPr>
          <p:nvPr/>
        </p:nvPicPr>
        <p:blipFill>
          <a:blip r:embed="rId3"/>
          <a:stretch>
            <a:fillRect/>
          </a:stretch>
        </p:blipFill>
        <p:spPr>
          <a:xfrm>
            <a:off x="793790" y="3269456"/>
            <a:ext cx="6451997" cy="91440"/>
          </a:xfrm>
          <a:prstGeom prst="rect">
            <a:avLst/>
          </a:prstGeom>
        </p:spPr>
      </p:pic>
      <p:pic>
        <p:nvPicPr>
          <p:cNvPr id="9" name="Image 2" descr="preencoded.png">    </p:cNvPr>
          <p:cNvPicPr>
            <a:picLocks noChangeAspect="1"/>
          </p:cNvPicPr>
          <p:nvPr/>
        </p:nvPicPr>
        <p:blipFill>
          <a:blip r:embed="rId4"/>
          <a:stretch>
            <a:fillRect/>
          </a:stretch>
        </p:blipFill>
        <p:spPr>
          <a:xfrm>
            <a:off x="3722132" y="2994660"/>
            <a:ext cx="595313" cy="595313"/>
          </a:xfrm>
          <a:prstGeom prst="rect">
            <a:avLst/>
          </a:prstGeom>
        </p:spPr>
      </p:pic>
      <p:pic>
        <p:nvPicPr>
          <p:cNvPr id="10" name="Image 3"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0726" y="3173254"/>
            <a:ext cx="238125" cy="238125"/>
          </a:xfrm>
          <a:prstGeom prst="rect">
            <a:avLst/>
          </a:prstGeom>
        </p:spPr>
      </p:pic>
      <p:sp>
        <p:nvSpPr>
          <p:cNvPr id="11" name="Text 5"/>
          <p:cNvSpPr/>
          <p:nvPr/>
        </p:nvSpPr>
        <p:spPr>
          <a:xfrm>
            <a:off x="1015008" y="3788450"/>
            <a:ext cx="3944898"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Generative AI &amp; Machine Learning</a:t>
            </a:r>
            <a:endParaRPr lang="en-US" sz="1950" dirty="0"/>
          </a:p>
        </p:txBody>
      </p:sp>
      <p:sp>
        <p:nvSpPr>
          <p:cNvPr id="12" name="Text 6"/>
          <p:cNvSpPr/>
          <p:nvPr/>
        </p:nvSpPr>
        <p:spPr>
          <a:xfrm>
            <a:off x="1015008" y="4181951"/>
            <a:ext cx="6009561" cy="539829"/>
          </a:xfrm>
          <a:prstGeom prst="rect">
            <a:avLst/>
          </a:prstGeom>
          <a:noFill/>
          <a:ln/>
        </p:spPr>
        <p:txBody>
          <a:bodyPr wrap="squar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GenAI, ML, and deep learning techniques process complex medical data, identifying patterns across millions of data points</a:t>
            </a:r>
            <a:endParaRPr lang="en-US" sz="1550" dirty="0"/>
          </a:p>
        </p:txBody>
      </p:sp>
      <p:sp>
        <p:nvSpPr>
          <p:cNvPr id="13" name="Shape 7"/>
          <p:cNvSpPr/>
          <p:nvPr/>
        </p:nvSpPr>
        <p:spPr>
          <a:xfrm>
            <a:off x="7384613" y="3292316"/>
            <a:ext cx="6451997" cy="1920597"/>
          </a:xfrm>
          <a:prstGeom prst="roundRect">
            <a:avLst>
              <a:gd name="adj" fmla="val 5713"/>
            </a:avLst>
          </a:prstGeom>
          <a:solidFill>
            <a:srgbClr val="FFFFFF">
              <a:alpha val="95000"/>
            </a:srgbClr>
          </a:solidFill>
          <a:ln/>
        </p:spPr>
      </p:sp>
      <p:pic>
        <p:nvPicPr>
          <p:cNvPr id="14" name="Image 4" descr="preencoded.png">    </p:cNvPr>
          <p:cNvPicPr>
            <a:picLocks noChangeAspect="1"/>
          </p:cNvPicPr>
          <p:nvPr/>
        </p:nvPicPr>
        <p:blipFill>
          <a:blip r:embed="rId7"/>
          <a:stretch>
            <a:fillRect/>
          </a:stretch>
        </p:blipFill>
        <p:spPr>
          <a:xfrm>
            <a:off x="7384613" y="3269456"/>
            <a:ext cx="6451997" cy="91440"/>
          </a:xfrm>
          <a:prstGeom prst="rect">
            <a:avLst/>
          </a:prstGeom>
        </p:spPr>
      </p:pic>
      <p:pic>
        <p:nvPicPr>
          <p:cNvPr id="15" name="Image 5" descr="preencoded.png">    </p:cNvPr>
          <p:cNvPicPr>
            <a:picLocks noChangeAspect="1"/>
          </p:cNvPicPr>
          <p:nvPr/>
        </p:nvPicPr>
        <p:blipFill>
          <a:blip r:embed="rId8"/>
          <a:stretch>
            <a:fillRect/>
          </a:stretch>
        </p:blipFill>
        <p:spPr>
          <a:xfrm>
            <a:off x="10312956" y="2994660"/>
            <a:ext cx="595313" cy="595313"/>
          </a:xfrm>
          <a:prstGeom prst="rect">
            <a:avLst/>
          </a:prstGeom>
        </p:spPr>
      </p:pic>
      <p:pic>
        <p:nvPicPr>
          <p:cNvPr id="16" name="Image 6"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91549" y="3173254"/>
            <a:ext cx="238125" cy="238125"/>
          </a:xfrm>
          <a:prstGeom prst="rect">
            <a:avLst/>
          </a:prstGeom>
        </p:spPr>
      </p:pic>
      <p:sp>
        <p:nvSpPr>
          <p:cNvPr id="17" name="Text 8"/>
          <p:cNvSpPr/>
          <p:nvPr/>
        </p:nvSpPr>
        <p:spPr>
          <a:xfrm>
            <a:off x="7605832" y="3788450"/>
            <a:ext cx="2536388"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Comparative Analysis</a:t>
            </a:r>
            <a:endParaRPr lang="en-US" sz="1950" dirty="0"/>
          </a:p>
        </p:txBody>
      </p:sp>
      <p:sp>
        <p:nvSpPr>
          <p:cNvPr id="18" name="Text 9"/>
          <p:cNvSpPr/>
          <p:nvPr/>
        </p:nvSpPr>
        <p:spPr>
          <a:xfrm>
            <a:off x="7605832" y="4181951"/>
            <a:ext cx="6009561" cy="809744"/>
          </a:xfrm>
          <a:prstGeom prst="rect">
            <a:avLst/>
          </a:prstGeom>
          <a:noFill/>
          <a:ln/>
        </p:spPr>
        <p:txBody>
          <a:bodyPr wrap="squar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Individual patient data is cross-referenced against comprehensive medical databases to evaluate specific pathologies</a:t>
            </a:r>
            <a:endParaRPr lang="en-US" sz="1550" dirty="0"/>
          </a:p>
        </p:txBody>
      </p:sp>
      <p:sp>
        <p:nvSpPr>
          <p:cNvPr id="19" name="Shape 10"/>
          <p:cNvSpPr/>
          <p:nvPr/>
        </p:nvSpPr>
        <p:spPr>
          <a:xfrm>
            <a:off x="793790" y="5649397"/>
            <a:ext cx="6451997" cy="1650683"/>
          </a:xfrm>
          <a:prstGeom prst="roundRect">
            <a:avLst>
              <a:gd name="adj" fmla="val 6647"/>
            </a:avLst>
          </a:prstGeom>
          <a:solidFill>
            <a:srgbClr val="FFFFFF">
              <a:alpha val="95000"/>
            </a:srgbClr>
          </a:solidFill>
          <a:ln/>
        </p:spPr>
      </p:sp>
      <p:pic>
        <p:nvPicPr>
          <p:cNvPr id="20" name="Image 7" descr="preencoded.png">    </p:cNvPr>
          <p:cNvPicPr>
            <a:picLocks noChangeAspect="1"/>
          </p:cNvPicPr>
          <p:nvPr/>
        </p:nvPicPr>
        <p:blipFill>
          <a:blip r:embed="rId11"/>
          <a:stretch>
            <a:fillRect/>
          </a:stretch>
        </p:blipFill>
        <p:spPr>
          <a:xfrm>
            <a:off x="793790" y="5626537"/>
            <a:ext cx="6451997" cy="91440"/>
          </a:xfrm>
          <a:prstGeom prst="rect">
            <a:avLst/>
          </a:prstGeom>
        </p:spPr>
      </p:pic>
      <p:pic>
        <p:nvPicPr>
          <p:cNvPr id="21" name="Image 8" descr="preencoded.png">    </p:cNvPr>
          <p:cNvPicPr>
            <a:picLocks noChangeAspect="1"/>
          </p:cNvPicPr>
          <p:nvPr/>
        </p:nvPicPr>
        <p:blipFill>
          <a:blip r:embed="rId12"/>
          <a:stretch>
            <a:fillRect/>
          </a:stretch>
        </p:blipFill>
        <p:spPr>
          <a:xfrm>
            <a:off x="3722132" y="5351740"/>
            <a:ext cx="595313" cy="595313"/>
          </a:xfrm>
          <a:prstGeom prst="rect">
            <a:avLst/>
          </a:prstGeom>
        </p:spPr>
      </p:pic>
      <p:pic>
        <p:nvPicPr>
          <p:cNvPr id="22" name="Image 9"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00726" y="5530334"/>
            <a:ext cx="238125" cy="238125"/>
          </a:xfrm>
          <a:prstGeom prst="rect">
            <a:avLst/>
          </a:prstGeom>
        </p:spPr>
      </p:pic>
      <p:sp>
        <p:nvSpPr>
          <p:cNvPr id="23" name="Text 11"/>
          <p:cNvSpPr/>
          <p:nvPr/>
        </p:nvSpPr>
        <p:spPr>
          <a:xfrm>
            <a:off x="1015008" y="6145530"/>
            <a:ext cx="2573655"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Therapy Identification</a:t>
            </a:r>
            <a:endParaRPr lang="en-US" sz="1950" dirty="0"/>
          </a:p>
        </p:txBody>
      </p:sp>
      <p:sp>
        <p:nvSpPr>
          <p:cNvPr id="24" name="Text 12"/>
          <p:cNvSpPr/>
          <p:nvPr/>
        </p:nvSpPr>
        <p:spPr>
          <a:xfrm>
            <a:off x="1015008" y="6539032"/>
            <a:ext cx="6009561" cy="539829"/>
          </a:xfrm>
          <a:prstGeom prst="rect">
            <a:avLst/>
          </a:prstGeom>
          <a:noFill/>
          <a:ln/>
        </p:spPr>
        <p:txBody>
          <a:bodyPr wrap="squar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AI algorithms identify optimal therapy options, including novel treatments uniquely suited to each patient</a:t>
            </a:r>
            <a:endParaRPr lang="en-US" sz="1550" dirty="0"/>
          </a:p>
        </p:txBody>
      </p:sp>
      <p:sp>
        <p:nvSpPr>
          <p:cNvPr id="25" name="Shape 13"/>
          <p:cNvSpPr/>
          <p:nvPr/>
        </p:nvSpPr>
        <p:spPr>
          <a:xfrm>
            <a:off x="7384613" y="5649397"/>
            <a:ext cx="6451997" cy="1650683"/>
          </a:xfrm>
          <a:prstGeom prst="roundRect">
            <a:avLst>
              <a:gd name="adj" fmla="val 6647"/>
            </a:avLst>
          </a:prstGeom>
          <a:solidFill>
            <a:srgbClr val="FFFFFF">
              <a:alpha val="95000"/>
            </a:srgbClr>
          </a:solidFill>
          <a:ln/>
        </p:spPr>
      </p:sp>
      <p:pic>
        <p:nvPicPr>
          <p:cNvPr id="26" name="Image 10" descr="preencoded.png">    </p:cNvPr>
          <p:cNvPicPr>
            <a:picLocks noChangeAspect="1"/>
          </p:cNvPicPr>
          <p:nvPr/>
        </p:nvPicPr>
        <p:blipFill>
          <a:blip r:embed="rId15"/>
          <a:stretch>
            <a:fillRect/>
          </a:stretch>
        </p:blipFill>
        <p:spPr>
          <a:xfrm>
            <a:off x="7384613" y="5626537"/>
            <a:ext cx="6451997" cy="91440"/>
          </a:xfrm>
          <a:prstGeom prst="rect">
            <a:avLst/>
          </a:prstGeom>
        </p:spPr>
      </p:pic>
      <p:pic>
        <p:nvPicPr>
          <p:cNvPr id="27" name="Image 11" descr="preencoded.png">    </p:cNvPr>
          <p:cNvPicPr>
            <a:picLocks noChangeAspect="1"/>
          </p:cNvPicPr>
          <p:nvPr/>
        </p:nvPicPr>
        <p:blipFill>
          <a:blip r:embed="rId16"/>
          <a:stretch>
            <a:fillRect/>
          </a:stretch>
        </p:blipFill>
        <p:spPr>
          <a:xfrm>
            <a:off x="10312956" y="5351740"/>
            <a:ext cx="595313" cy="595313"/>
          </a:xfrm>
          <a:prstGeom prst="rect">
            <a:avLst/>
          </a:prstGeom>
        </p:spPr>
      </p:pic>
      <p:pic>
        <p:nvPicPr>
          <p:cNvPr id="28" name="Image 12" descr="preencoded.png">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91549" y="5530334"/>
            <a:ext cx="238125" cy="238125"/>
          </a:xfrm>
          <a:prstGeom prst="rect">
            <a:avLst/>
          </a:prstGeom>
        </p:spPr>
      </p:pic>
      <p:sp>
        <p:nvSpPr>
          <p:cNvPr id="29" name="Text 14"/>
          <p:cNvSpPr/>
          <p:nvPr/>
        </p:nvSpPr>
        <p:spPr>
          <a:xfrm>
            <a:off x="7605832" y="6145530"/>
            <a:ext cx="2480905" cy="310158"/>
          </a:xfrm>
          <a:prstGeom prst="rect">
            <a:avLst/>
          </a:prstGeom>
          <a:noFill/>
          <a:ln/>
        </p:spPr>
        <p:txBody>
          <a:bodyPr wrap="none" lIns="0" tIns="0" rIns="0" bIns="0" rtlCol="0" anchor="t"/>
          <a:lstStyle/>
          <a:p>
            <a:pPr algn="l" indent="0" marL="0">
              <a:lnSpc>
                <a:spcPts val="2400"/>
              </a:lnSpc>
              <a:buNone/>
            </a:pPr>
            <a:r>
              <a:rPr lang="en-US" sz="1950" dirty="0">
                <a:solidFill>
                  <a:srgbClr val="5B5F71"/>
                </a:solidFill>
                <a:latin typeface="Instrument Sans Semi Bold" pitchFamily="34" charset="0"/>
                <a:ea typeface="Instrument Sans Semi Bold" pitchFamily="34" charset="-122"/>
                <a:cs typeface="Instrument Sans Semi Bold" pitchFamily="34" charset="-120"/>
              </a:rPr>
              <a:t>Predictive Modeling</a:t>
            </a:r>
            <a:endParaRPr lang="en-US" sz="1950" dirty="0"/>
          </a:p>
        </p:txBody>
      </p:sp>
      <p:sp>
        <p:nvSpPr>
          <p:cNvPr id="30" name="Text 15"/>
          <p:cNvSpPr/>
          <p:nvPr/>
        </p:nvSpPr>
        <p:spPr>
          <a:xfrm>
            <a:off x="7605832" y="6539032"/>
            <a:ext cx="6009561" cy="539829"/>
          </a:xfrm>
          <a:prstGeom prst="rect">
            <a:avLst/>
          </a:prstGeom>
          <a:noFill/>
          <a:ln/>
        </p:spPr>
        <p:txBody>
          <a:bodyPr wrap="square" lIns="0" tIns="0" rIns="0" bIns="0" rtlCol="0" anchor="t"/>
          <a:lstStyle/>
          <a:p>
            <a:pPr algn="l" indent="0" marL="0">
              <a:lnSpc>
                <a:spcPts val="2100"/>
              </a:lnSpc>
              <a:buNone/>
            </a:pPr>
            <a:r>
              <a:rPr lang="en-US" sz="1550" dirty="0">
                <a:solidFill>
                  <a:srgbClr val="5B5F71"/>
                </a:solidFill>
                <a:latin typeface="Instrument Sans Medium" pitchFamily="34" charset="0"/>
                <a:ea typeface="Instrument Sans Medium" pitchFamily="34" charset="-122"/>
                <a:cs typeface="Instrument Sans Medium" pitchFamily="34" charset="-120"/>
              </a:rPr>
              <a:t>AI forecasts disease progression both with and without therapeutic interventions, enabling informed decision-making</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911900"/>
            <a:ext cx="9825871" cy="664488"/>
          </a:xfrm>
          <a:prstGeom prst="rect">
            <a:avLst/>
          </a:prstGeom>
          <a:noFill/>
          <a:ln/>
        </p:spPr>
        <p:txBody>
          <a:bodyPr wrap="none" lIns="0" tIns="0" rIns="0" bIns="0" rtlCol="0" anchor="t"/>
          <a:lstStyle/>
          <a:p>
            <a:pPr algn="l" indent="0" marL="0">
              <a:lnSpc>
                <a:spcPts val="5200"/>
              </a:lnSpc>
              <a:buNone/>
            </a:pPr>
            <a:r>
              <a:rPr lang="en-US" sz="4150" dirty="0">
                <a:solidFill>
                  <a:srgbClr val="505468"/>
                </a:solidFill>
                <a:latin typeface="Instrument Sans Semi Bold" pitchFamily="34" charset="0"/>
                <a:ea typeface="Instrument Sans Semi Bold" pitchFamily="34" charset="-122"/>
                <a:cs typeface="Instrument Sans Semi Bold" pitchFamily="34" charset="-120"/>
              </a:rPr>
              <a:t>Modern Medicine Becomes Preemptive</a:t>
            </a:r>
            <a:endParaRPr lang="en-US" sz="4150" dirty="0"/>
          </a:p>
        </p:txBody>
      </p:sp>
      <p:sp>
        <p:nvSpPr>
          <p:cNvPr id="3" name="Text 1"/>
          <p:cNvSpPr/>
          <p:nvPr/>
        </p:nvSpPr>
        <p:spPr>
          <a:xfrm>
            <a:off x="793790" y="1895356"/>
            <a:ext cx="13042821" cy="744379"/>
          </a:xfrm>
          <a:prstGeom prst="rect">
            <a:avLst/>
          </a:prstGeom>
          <a:noFill/>
          <a:ln/>
        </p:spPr>
        <p:txBody>
          <a:bodyPr wrap="square" lIns="0" tIns="0" rIns="0" bIns="0" rtlCol="0" anchor="t"/>
          <a:lstStyle/>
          <a:p>
            <a:pPr algn="l" indent="0" marL="0">
              <a:lnSpc>
                <a:spcPts val="2900"/>
              </a:lnSpc>
              <a:buNone/>
            </a:pPr>
            <a:r>
              <a:rPr lang="en-US" sz="2050" dirty="0">
                <a:solidFill>
                  <a:srgbClr val="5B5F71"/>
                </a:solidFill>
                <a:latin typeface="Instrument Sans Medium" pitchFamily="34" charset="0"/>
                <a:ea typeface="Instrument Sans Medium" pitchFamily="34" charset="-122"/>
                <a:cs typeface="Instrument Sans Medium" pitchFamily="34" charset="-120"/>
              </a:rPr>
              <a:t>AI-driven medical modeling elevates medicine beyond personalized and predictive approaches to become truly </a:t>
            </a:r>
            <a:pPr algn="l" indent="0" marL="0">
              <a:lnSpc>
                <a:spcPts val="2900"/>
              </a:lnSpc>
              <a:buNone/>
            </a:pPr>
            <a:r>
              <a:rPr lang="en-US" sz="2050" b="1" dirty="0">
                <a:solidFill>
                  <a:srgbClr val="505468"/>
                </a:solidFill>
                <a:latin typeface="Instrument Sans Medium" pitchFamily="34" charset="0"/>
                <a:ea typeface="Instrument Sans Medium" pitchFamily="34" charset="-122"/>
                <a:cs typeface="Instrument Sans Medium" pitchFamily="34" charset="-120"/>
              </a:rPr>
              <a:t>preemptive</a:t>
            </a:r>
            <a:pPr algn="l" indent="0" marL="0">
              <a:lnSpc>
                <a:spcPts val="2900"/>
              </a:lnSpc>
              <a:buNone/>
            </a:pPr>
            <a:r>
              <a:rPr lang="en-US" sz="2050" dirty="0">
                <a:solidFill>
                  <a:srgbClr val="5B5F71"/>
                </a:solidFill>
                <a:latin typeface="Instrument Sans Medium" pitchFamily="34" charset="0"/>
                <a:ea typeface="Instrument Sans Medium" pitchFamily="34" charset="-122"/>
                <a:cs typeface="Instrument Sans Medium" pitchFamily="34" charset="-120"/>
              </a:rPr>
              <a:t>.</a:t>
            </a:r>
            <a:endParaRPr lang="en-US" sz="2050" dirty="0"/>
          </a:p>
        </p:txBody>
      </p:sp>
      <p:sp>
        <p:nvSpPr>
          <p:cNvPr id="4" name="Text 2"/>
          <p:cNvSpPr/>
          <p:nvPr/>
        </p:nvSpPr>
        <p:spPr>
          <a:xfrm>
            <a:off x="793790" y="2819043"/>
            <a:ext cx="13042821" cy="744379"/>
          </a:xfrm>
          <a:prstGeom prst="rect">
            <a:avLst/>
          </a:prstGeom>
          <a:noFill/>
          <a:ln/>
        </p:spPr>
        <p:txBody>
          <a:bodyPr wrap="square" lIns="0" tIns="0" rIns="0" bIns="0" rtlCol="0" anchor="t"/>
          <a:lstStyle/>
          <a:p>
            <a:pPr algn="l" indent="0" marL="0">
              <a:lnSpc>
                <a:spcPts val="2900"/>
              </a:lnSpc>
              <a:buNone/>
            </a:pPr>
            <a:r>
              <a:rPr lang="en-US" sz="2050" dirty="0">
                <a:solidFill>
                  <a:srgbClr val="5B5F71"/>
                </a:solidFill>
                <a:latin typeface="Instrument Sans Medium" pitchFamily="34" charset="0"/>
                <a:ea typeface="Instrument Sans Medium" pitchFamily="34" charset="-122"/>
                <a:cs typeface="Instrument Sans Medium" pitchFamily="34" charset="-120"/>
              </a:rPr>
              <a:t>Advanced modeling and analytics identify chronic diseases at the molecular level </a:t>
            </a:r>
            <a:pPr algn="l" indent="0" marL="0">
              <a:lnSpc>
                <a:spcPts val="2900"/>
              </a:lnSpc>
              <a:buNone/>
            </a:pPr>
            <a:r>
              <a:rPr lang="en-US" sz="2050" b="1" dirty="0">
                <a:solidFill>
                  <a:srgbClr val="5B5F71"/>
                </a:solidFill>
                <a:latin typeface="Instrument Sans Medium" pitchFamily="34" charset="0"/>
                <a:ea typeface="Instrument Sans Medium" pitchFamily="34" charset="-122"/>
                <a:cs typeface="Instrument Sans Medium" pitchFamily="34" charset="-120"/>
              </a:rPr>
              <a:t>before symptoms manifest</a:t>
            </a:r>
            <a:pPr algn="l" indent="0" marL="0">
              <a:lnSpc>
                <a:spcPts val="2900"/>
              </a:lnSpc>
              <a:buNone/>
            </a:pPr>
            <a:r>
              <a:rPr lang="en-US" sz="2050" dirty="0">
                <a:solidFill>
                  <a:srgbClr val="5B5F71"/>
                </a:solidFill>
                <a:latin typeface="Instrument Sans Medium" pitchFamily="34" charset="0"/>
                <a:ea typeface="Instrument Sans Medium" pitchFamily="34" charset="-122"/>
                <a:cs typeface="Instrument Sans Medium" pitchFamily="34" charset="-120"/>
              </a:rPr>
              <a:t>, enabling intervention before patients experience illness.</a:t>
            </a:r>
            <a:endParaRPr lang="en-US" sz="2050" dirty="0"/>
          </a:p>
        </p:txBody>
      </p:sp>
      <p:sp>
        <p:nvSpPr>
          <p:cNvPr id="5" name="Shape 3"/>
          <p:cNvSpPr/>
          <p:nvPr/>
        </p:nvSpPr>
        <p:spPr>
          <a:xfrm>
            <a:off x="793790" y="4061698"/>
            <a:ext cx="4241244" cy="2420303"/>
          </a:xfrm>
          <a:prstGeom prst="roundRect">
            <a:avLst>
              <a:gd name="adj" fmla="val 4534"/>
            </a:avLst>
          </a:prstGeom>
          <a:solidFill>
            <a:srgbClr val="FFFFFF">
              <a:alpha val="95000"/>
            </a:srgbClr>
          </a:solidFill>
          <a:ln/>
        </p:spPr>
      </p:sp>
      <p:pic>
        <p:nvPicPr>
          <p:cNvPr id="6" name="Image 0" descr="preencoded.png">    </p:cNvPr>
          <p:cNvPicPr>
            <a:picLocks noChangeAspect="1"/>
          </p:cNvPicPr>
          <p:nvPr/>
        </p:nvPicPr>
        <p:blipFill>
          <a:blip r:embed="rId1"/>
          <a:stretch>
            <a:fillRect/>
          </a:stretch>
        </p:blipFill>
        <p:spPr>
          <a:xfrm>
            <a:off x="793790" y="4038838"/>
            <a:ext cx="4241244" cy="91440"/>
          </a:xfrm>
          <a:prstGeom prst="rect">
            <a:avLst/>
          </a:prstGeom>
        </p:spPr>
      </p:pic>
      <p:pic>
        <p:nvPicPr>
          <p:cNvPr id="7" name="Image 1" descr="preencoded.png">    </p:cNvPr>
          <p:cNvPicPr>
            <a:picLocks noChangeAspect="1"/>
          </p:cNvPicPr>
          <p:nvPr/>
        </p:nvPicPr>
        <p:blipFill>
          <a:blip r:embed="rId2"/>
          <a:stretch>
            <a:fillRect/>
          </a:stretch>
        </p:blipFill>
        <p:spPr>
          <a:xfrm>
            <a:off x="2595443" y="3742730"/>
            <a:ext cx="637937" cy="637937"/>
          </a:xfrm>
          <a:prstGeom prst="rect">
            <a:avLst/>
          </a:prstGeom>
        </p:spPr>
      </p:pic>
      <p:pic>
        <p:nvPicPr>
          <p:cNvPr id="8" name="Image 2"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6777" y="3934063"/>
            <a:ext cx="255151" cy="255151"/>
          </a:xfrm>
          <a:prstGeom prst="rect">
            <a:avLst/>
          </a:prstGeom>
        </p:spPr>
      </p:pic>
      <p:sp>
        <p:nvSpPr>
          <p:cNvPr id="9" name="Text 4"/>
          <p:cNvSpPr/>
          <p:nvPr/>
        </p:nvSpPr>
        <p:spPr>
          <a:xfrm>
            <a:off x="1585317" y="4593312"/>
            <a:ext cx="2658070" cy="332303"/>
          </a:xfrm>
          <a:prstGeom prst="rect">
            <a:avLst/>
          </a:prstGeom>
          <a:noFill/>
          <a:ln/>
        </p:spPr>
        <p:txBody>
          <a:bodyPr wrap="none" lIns="0" tIns="0" rIns="0" bIns="0" rtlCol="0" anchor="t"/>
          <a:lstStyle/>
          <a:p>
            <a:pPr algn="ctr" indent="0" marL="0">
              <a:lnSpc>
                <a:spcPts val="2600"/>
              </a:lnSpc>
              <a:buNone/>
            </a:pPr>
            <a:r>
              <a:rPr lang="en-US" sz="2050" dirty="0">
                <a:solidFill>
                  <a:srgbClr val="5B5F71"/>
                </a:solidFill>
                <a:latin typeface="Instrument Sans Semi Bold" pitchFamily="34" charset="0"/>
                <a:ea typeface="Instrument Sans Semi Bold" pitchFamily="34" charset="-122"/>
                <a:cs typeface="Instrument Sans Semi Bold" pitchFamily="34" charset="-120"/>
              </a:rPr>
              <a:t>Molecular Detection</a:t>
            </a:r>
            <a:endParaRPr lang="en-US" sz="2050" dirty="0"/>
          </a:p>
        </p:txBody>
      </p:sp>
      <p:sp>
        <p:nvSpPr>
          <p:cNvPr id="10" name="Text 5"/>
          <p:cNvSpPr/>
          <p:nvPr/>
        </p:nvSpPr>
        <p:spPr>
          <a:xfrm>
            <a:off x="1029295" y="5021223"/>
            <a:ext cx="3770233" cy="892969"/>
          </a:xfrm>
          <a:prstGeom prst="rect">
            <a:avLst/>
          </a:prstGeom>
          <a:noFill/>
          <a:ln/>
        </p:spPr>
        <p:txBody>
          <a:bodyPr wrap="square" lIns="0" tIns="0" rIns="0" bIns="0" rtlCol="0" anchor="t"/>
          <a:lstStyle/>
          <a:p>
            <a:pPr algn="ctr"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Chronic diseases identified before clinical expression through molecular signatures</a:t>
            </a:r>
            <a:endParaRPr lang="en-US" sz="1650" dirty="0"/>
          </a:p>
        </p:txBody>
      </p:sp>
      <p:sp>
        <p:nvSpPr>
          <p:cNvPr id="11" name="Shape 6"/>
          <p:cNvSpPr/>
          <p:nvPr/>
        </p:nvSpPr>
        <p:spPr>
          <a:xfrm>
            <a:off x="5194459" y="4061698"/>
            <a:ext cx="4241363" cy="2420303"/>
          </a:xfrm>
          <a:prstGeom prst="roundRect">
            <a:avLst>
              <a:gd name="adj" fmla="val 4534"/>
            </a:avLst>
          </a:prstGeom>
          <a:solidFill>
            <a:srgbClr val="FFFFFF">
              <a:alpha val="95000"/>
            </a:srgbClr>
          </a:solidFill>
          <a:ln/>
        </p:spPr>
      </p:sp>
      <p:pic>
        <p:nvPicPr>
          <p:cNvPr id="12" name="Image 3" descr="preencoded.png">    </p:cNvPr>
          <p:cNvPicPr>
            <a:picLocks noChangeAspect="1"/>
          </p:cNvPicPr>
          <p:nvPr/>
        </p:nvPicPr>
        <p:blipFill>
          <a:blip r:embed="rId5"/>
          <a:stretch>
            <a:fillRect/>
          </a:stretch>
        </p:blipFill>
        <p:spPr>
          <a:xfrm>
            <a:off x="5194459" y="4038838"/>
            <a:ext cx="4241363" cy="91440"/>
          </a:xfrm>
          <a:prstGeom prst="rect">
            <a:avLst/>
          </a:prstGeom>
        </p:spPr>
      </p:pic>
      <p:pic>
        <p:nvPicPr>
          <p:cNvPr id="13" name="Image 4" descr="preencoded.png">    </p:cNvPr>
          <p:cNvPicPr>
            <a:picLocks noChangeAspect="1"/>
          </p:cNvPicPr>
          <p:nvPr/>
        </p:nvPicPr>
        <p:blipFill>
          <a:blip r:embed="rId6"/>
          <a:stretch>
            <a:fillRect/>
          </a:stretch>
        </p:blipFill>
        <p:spPr>
          <a:xfrm>
            <a:off x="6996112" y="3742730"/>
            <a:ext cx="637937" cy="637937"/>
          </a:xfrm>
          <a:prstGeom prst="rect">
            <a:avLst/>
          </a:prstGeom>
        </p:spPr>
      </p:pic>
      <p:pic>
        <p:nvPicPr>
          <p:cNvPr id="14" name="Image 5"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7446" y="3934063"/>
            <a:ext cx="255151" cy="255151"/>
          </a:xfrm>
          <a:prstGeom prst="rect">
            <a:avLst/>
          </a:prstGeom>
        </p:spPr>
      </p:pic>
      <p:sp>
        <p:nvSpPr>
          <p:cNvPr id="15" name="Text 7"/>
          <p:cNvSpPr/>
          <p:nvPr/>
        </p:nvSpPr>
        <p:spPr>
          <a:xfrm>
            <a:off x="5968127" y="4593312"/>
            <a:ext cx="2693908" cy="332303"/>
          </a:xfrm>
          <a:prstGeom prst="rect">
            <a:avLst/>
          </a:prstGeom>
          <a:noFill/>
          <a:ln/>
        </p:spPr>
        <p:txBody>
          <a:bodyPr wrap="none" lIns="0" tIns="0" rIns="0" bIns="0" rtlCol="0" anchor="t"/>
          <a:lstStyle/>
          <a:p>
            <a:pPr algn="ctr" indent="0" marL="0">
              <a:lnSpc>
                <a:spcPts val="2600"/>
              </a:lnSpc>
              <a:buNone/>
            </a:pPr>
            <a:r>
              <a:rPr lang="en-US" sz="2050" dirty="0">
                <a:solidFill>
                  <a:srgbClr val="5B5F71"/>
                </a:solidFill>
                <a:latin typeface="Instrument Sans Semi Bold" pitchFamily="34" charset="0"/>
                <a:ea typeface="Instrument Sans Semi Bold" pitchFamily="34" charset="-122"/>
                <a:cs typeface="Instrument Sans Semi Bold" pitchFamily="34" charset="-120"/>
              </a:rPr>
              <a:t>Preemptive Solutions</a:t>
            </a:r>
            <a:endParaRPr lang="en-US" sz="2050" dirty="0"/>
          </a:p>
        </p:txBody>
      </p:sp>
      <p:sp>
        <p:nvSpPr>
          <p:cNvPr id="16" name="Text 8"/>
          <p:cNvSpPr/>
          <p:nvPr/>
        </p:nvSpPr>
        <p:spPr>
          <a:xfrm>
            <a:off x="5429964" y="5021223"/>
            <a:ext cx="3770352" cy="892969"/>
          </a:xfrm>
          <a:prstGeom prst="rect">
            <a:avLst/>
          </a:prstGeom>
          <a:noFill/>
          <a:ln/>
        </p:spPr>
        <p:txBody>
          <a:bodyPr wrap="square" lIns="0" tIns="0" rIns="0" bIns="0" rtlCol="0" anchor="t"/>
          <a:lstStyle/>
          <a:p>
            <a:pPr algn="ctr"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Therapeutic interventions deployed before patients experience any symptoms</a:t>
            </a:r>
            <a:endParaRPr lang="en-US" sz="1650" dirty="0"/>
          </a:p>
        </p:txBody>
      </p:sp>
      <p:sp>
        <p:nvSpPr>
          <p:cNvPr id="17" name="Shape 9"/>
          <p:cNvSpPr/>
          <p:nvPr/>
        </p:nvSpPr>
        <p:spPr>
          <a:xfrm>
            <a:off x="9595247" y="4061698"/>
            <a:ext cx="4241363" cy="2420303"/>
          </a:xfrm>
          <a:prstGeom prst="roundRect">
            <a:avLst>
              <a:gd name="adj" fmla="val 4534"/>
            </a:avLst>
          </a:prstGeom>
          <a:solidFill>
            <a:srgbClr val="FFFFFF">
              <a:alpha val="95000"/>
            </a:srgbClr>
          </a:solidFill>
          <a:ln/>
        </p:spPr>
      </p:sp>
      <p:pic>
        <p:nvPicPr>
          <p:cNvPr id="18" name="Image 6" descr="preencoded.png">    </p:cNvPr>
          <p:cNvPicPr>
            <a:picLocks noChangeAspect="1"/>
          </p:cNvPicPr>
          <p:nvPr/>
        </p:nvPicPr>
        <p:blipFill>
          <a:blip r:embed="rId9"/>
          <a:stretch>
            <a:fillRect/>
          </a:stretch>
        </p:blipFill>
        <p:spPr>
          <a:xfrm>
            <a:off x="9595247" y="4038838"/>
            <a:ext cx="4241363" cy="91440"/>
          </a:xfrm>
          <a:prstGeom prst="rect">
            <a:avLst/>
          </a:prstGeom>
        </p:spPr>
      </p:pic>
      <p:pic>
        <p:nvPicPr>
          <p:cNvPr id="19" name="Image 7" descr="preencoded.png">    </p:cNvPr>
          <p:cNvPicPr>
            <a:picLocks noChangeAspect="1"/>
          </p:cNvPicPr>
          <p:nvPr/>
        </p:nvPicPr>
        <p:blipFill>
          <a:blip r:embed="rId10"/>
          <a:stretch>
            <a:fillRect/>
          </a:stretch>
        </p:blipFill>
        <p:spPr>
          <a:xfrm>
            <a:off x="11396901" y="3742730"/>
            <a:ext cx="637937" cy="637937"/>
          </a:xfrm>
          <a:prstGeom prst="rect">
            <a:avLst/>
          </a:prstGeom>
        </p:spPr>
      </p:pic>
      <p:pic>
        <p:nvPicPr>
          <p:cNvPr id="20" name="Image 8"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88234" y="3934063"/>
            <a:ext cx="255151" cy="255151"/>
          </a:xfrm>
          <a:prstGeom prst="rect">
            <a:avLst/>
          </a:prstGeom>
        </p:spPr>
      </p:pic>
      <p:sp>
        <p:nvSpPr>
          <p:cNvPr id="21" name="Text 10"/>
          <p:cNvSpPr/>
          <p:nvPr/>
        </p:nvSpPr>
        <p:spPr>
          <a:xfrm>
            <a:off x="9830753" y="4593312"/>
            <a:ext cx="3770352" cy="664607"/>
          </a:xfrm>
          <a:prstGeom prst="rect">
            <a:avLst/>
          </a:prstGeom>
          <a:noFill/>
          <a:ln/>
        </p:spPr>
        <p:txBody>
          <a:bodyPr wrap="square" lIns="0" tIns="0" rIns="0" bIns="0" rtlCol="0" anchor="t"/>
          <a:lstStyle/>
          <a:p>
            <a:pPr algn="ctr" indent="0" marL="0">
              <a:lnSpc>
                <a:spcPts val="2600"/>
              </a:lnSpc>
              <a:buNone/>
            </a:pPr>
            <a:r>
              <a:rPr lang="en-US" sz="2050" dirty="0">
                <a:solidFill>
                  <a:srgbClr val="5B5F71"/>
                </a:solidFill>
                <a:latin typeface="Instrument Sans Semi Bold" pitchFamily="34" charset="0"/>
                <a:ea typeface="Instrument Sans Semi Bold" pitchFamily="34" charset="-122"/>
                <a:cs typeface="Instrument Sans Semi Bold" pitchFamily="34" charset="-120"/>
              </a:rPr>
              <a:t>Complex Pathology Resolution</a:t>
            </a:r>
            <a:endParaRPr lang="en-US" sz="2050" dirty="0"/>
          </a:p>
        </p:txBody>
      </p:sp>
      <p:sp>
        <p:nvSpPr>
          <p:cNvPr id="22" name="Text 11"/>
          <p:cNvSpPr/>
          <p:nvPr/>
        </p:nvSpPr>
        <p:spPr>
          <a:xfrm>
            <a:off x="9830753" y="5353526"/>
            <a:ext cx="3770352" cy="892969"/>
          </a:xfrm>
          <a:prstGeom prst="rect">
            <a:avLst/>
          </a:prstGeom>
          <a:noFill/>
          <a:ln/>
        </p:spPr>
        <p:txBody>
          <a:bodyPr wrap="square" lIns="0" tIns="0" rIns="0" bIns="0" rtlCol="0" anchor="t"/>
          <a:lstStyle/>
          <a:p>
            <a:pPr algn="ctr"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Only this generation of medicine can precisely identify and solve intricate, multi-factorial diseases</a:t>
            </a:r>
            <a:endParaRPr lang="en-US" sz="1650" dirty="0"/>
          </a:p>
        </p:txBody>
      </p:sp>
      <p:sp>
        <p:nvSpPr>
          <p:cNvPr id="23" name="Text 12"/>
          <p:cNvSpPr/>
          <p:nvPr/>
        </p:nvSpPr>
        <p:spPr>
          <a:xfrm>
            <a:off x="1112758" y="6840617"/>
            <a:ext cx="12723852" cy="297656"/>
          </a:xfrm>
          <a:prstGeom prst="rect">
            <a:avLst/>
          </a:prstGeom>
          <a:noFill/>
          <a:ln/>
        </p:spPr>
        <p:txBody>
          <a:bodyPr wrap="none" lIns="0" tIns="0" rIns="0" bIns="0" rtlCol="0" anchor="t"/>
          <a:lstStyle/>
          <a:p>
            <a:pPr algn="l"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"The future of medicine isn't just treating disease – it's </a:t>
            </a:r>
            <a:pPr algn="l" indent="0" marL="0">
              <a:lnSpc>
                <a:spcPts val="2300"/>
              </a:lnSpc>
              <a:buNone/>
            </a:pPr>
            <a:r>
              <a:rPr lang="en-US" sz="1650" b="1" dirty="0">
                <a:solidFill>
                  <a:srgbClr val="5B5F71"/>
                </a:solidFill>
                <a:latin typeface="Instrument Sans Medium" pitchFamily="34" charset="0"/>
                <a:ea typeface="Instrument Sans Medium" pitchFamily="34" charset="-122"/>
                <a:cs typeface="Instrument Sans Medium" pitchFamily="34" charset="-120"/>
              </a:rPr>
              <a:t>preventing disease before it begins</a:t>
            </a:r>
            <a:pPr algn="l" indent="0" marL="0">
              <a:lnSpc>
                <a:spcPts val="2300"/>
              </a:lnSpc>
              <a:buNone/>
            </a:pPr>
            <a:r>
              <a:rPr lang="en-US" sz="1650" dirty="0">
                <a:solidFill>
                  <a:srgbClr val="5B5F71"/>
                </a:solidFill>
                <a:latin typeface="Instrument Sans Medium" pitchFamily="34" charset="0"/>
                <a:ea typeface="Instrument Sans Medium" pitchFamily="34" charset="-122"/>
                <a:cs typeface="Instrument Sans Medium" pitchFamily="34" charset="-120"/>
              </a:rPr>
              <a:t>."</a:t>
            </a:r>
            <a:endParaRPr lang="en-US" sz="1650" dirty="0"/>
          </a:p>
        </p:txBody>
      </p:sp>
      <p:sp>
        <p:nvSpPr>
          <p:cNvPr id="24" name="Shape 13"/>
          <p:cNvSpPr/>
          <p:nvPr/>
        </p:nvSpPr>
        <p:spPr>
          <a:xfrm>
            <a:off x="793790" y="6661309"/>
            <a:ext cx="22860" cy="656273"/>
          </a:xfrm>
          <a:prstGeom prst="rect">
            <a:avLst/>
          </a:prstGeom>
          <a:solidFill>
            <a:srgbClr val="505468"/>
          </a:solid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793790" y="829032"/>
            <a:ext cx="2810351" cy="397193"/>
          </a:xfrm>
          <a:prstGeom prst="roundRect">
            <a:avLst>
              <a:gd name="adj" fmla="val 19188"/>
            </a:avLst>
          </a:prstGeom>
          <a:solidFill>
            <a:srgbClr val="E2E3E9"/>
          </a:solidFill>
          <a:ln/>
        </p:spPr>
      </p:sp>
      <p:sp>
        <p:nvSpPr>
          <p:cNvPr id="3" name="Text 1"/>
          <p:cNvSpPr/>
          <p:nvPr/>
        </p:nvSpPr>
        <p:spPr>
          <a:xfrm>
            <a:off x="929878" y="897017"/>
            <a:ext cx="2538174" cy="261223"/>
          </a:xfrm>
          <a:prstGeom prst="rect">
            <a:avLst/>
          </a:prstGeom>
          <a:noFill/>
          <a:ln/>
        </p:spPr>
        <p:txBody>
          <a:bodyPr wrap="none" lIns="0" tIns="0" rIns="0" bIns="0" rtlCol="0" anchor="t"/>
          <a:lstStyle/>
          <a:p>
            <a:pPr algn="l" indent="0" marL="0">
              <a:lnSpc>
                <a:spcPts val="2050"/>
              </a:lnSpc>
              <a:buNone/>
            </a:pPr>
            <a:r>
              <a:rPr lang="en-US" sz="1400" dirty="0">
                <a:solidFill>
                  <a:srgbClr val="5B5F71"/>
                </a:solidFill>
                <a:latin typeface="Instrument Sans Medium" pitchFamily="34" charset="0"/>
                <a:ea typeface="Instrument Sans Medium" pitchFamily="34" charset="-122"/>
                <a:cs typeface="Instrument Sans Medium" pitchFamily="34" charset="-120"/>
              </a:rPr>
              <a:t>PROPRIETARY TECHNOLOGY</a:t>
            </a:r>
            <a:endParaRPr lang="en-US" sz="1400" dirty="0"/>
          </a:p>
        </p:txBody>
      </p:sp>
      <p:sp>
        <p:nvSpPr>
          <p:cNvPr id="4" name="Text 2"/>
          <p:cNvSpPr/>
          <p:nvPr/>
        </p:nvSpPr>
        <p:spPr>
          <a:xfrm>
            <a:off x="793790" y="1298734"/>
            <a:ext cx="11765399" cy="708779"/>
          </a:xfrm>
          <a:prstGeom prst="rect">
            <a:avLst/>
          </a:prstGeom>
          <a:noFill/>
          <a:ln/>
        </p:spPr>
        <p:txBody>
          <a:bodyPr wrap="none" lIns="0" tIns="0" rIns="0" bIns="0" rtlCol="0" anchor="t"/>
          <a:lstStyle/>
          <a:p>
            <a:pPr algn="l" indent="0" marL="0">
              <a:lnSpc>
                <a:spcPts val="5550"/>
              </a:lnSpc>
              <a:buNone/>
            </a:pPr>
            <a:r>
              <a:rPr lang="en-US" sz="4450" dirty="0">
                <a:solidFill>
                  <a:srgbClr val="505468"/>
                </a:solidFill>
                <a:latin typeface="Instrument Sans Semi Bold" pitchFamily="34" charset="0"/>
                <a:ea typeface="Instrument Sans Semi Bold" pitchFamily="34" charset="-122"/>
                <a:cs typeface="Instrument Sans Semi Bold" pitchFamily="34" charset="-120"/>
              </a:rPr>
              <a:t>Gemini's Proprietary Modeling Technologies</a:t>
            </a:r>
            <a:endParaRPr lang="en-US" sz="4450" dirty="0"/>
          </a:p>
        </p:txBody>
      </p:sp>
      <p:sp>
        <p:nvSpPr>
          <p:cNvPr id="5" name="Text 3"/>
          <p:cNvSpPr/>
          <p:nvPr/>
        </p:nvSpPr>
        <p:spPr>
          <a:xfrm>
            <a:off x="793790" y="2279690"/>
            <a:ext cx="13042821" cy="653177"/>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Gemini has developed </a:t>
            </a:r>
            <a:pPr algn="l" indent="0" marL="0">
              <a:lnSpc>
                <a:spcPts val="25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patent-pending proprietary technologies</a:t>
            </a:r>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 that power the next generation of personalized, predictive, and preemptive medicine.</a:t>
            </a:r>
            <a:endParaRPr lang="en-US" sz="1750" dirty="0"/>
          </a:p>
        </p:txBody>
      </p:sp>
      <p:sp>
        <p:nvSpPr>
          <p:cNvPr id="6" name="Shape 4"/>
          <p:cNvSpPr/>
          <p:nvPr/>
        </p:nvSpPr>
        <p:spPr>
          <a:xfrm>
            <a:off x="793790" y="3136940"/>
            <a:ext cx="4226600" cy="2891552"/>
          </a:xfrm>
          <a:prstGeom prst="roundRect">
            <a:avLst>
              <a:gd name="adj" fmla="val 3295"/>
            </a:avLst>
          </a:prstGeom>
          <a:solidFill>
            <a:srgbClr val="E2E3E9"/>
          </a:solidFill>
          <a:ln w="7620">
            <a:solidFill>
              <a:srgbClr val="C8C9CF"/>
            </a:solidFill>
            <a:prstDash val="solid"/>
          </a:ln>
        </p:spPr>
      </p:sp>
      <p:sp>
        <p:nvSpPr>
          <p:cNvPr id="7" name="Text 5"/>
          <p:cNvSpPr/>
          <p:nvPr/>
        </p:nvSpPr>
        <p:spPr>
          <a:xfrm>
            <a:off x="1028224" y="3371374"/>
            <a:ext cx="3512701"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Multi-Modal AI Integration</a:t>
            </a:r>
            <a:endParaRPr lang="en-US" sz="2200" dirty="0"/>
          </a:p>
        </p:txBody>
      </p:sp>
      <p:sp>
        <p:nvSpPr>
          <p:cNvPr id="8" name="Text 6"/>
          <p:cNvSpPr/>
          <p:nvPr/>
        </p:nvSpPr>
        <p:spPr>
          <a:xfrm>
            <a:off x="1028224" y="3834527"/>
            <a:ext cx="3757732" cy="1959531"/>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We deploy over a dozen different Generative AI and Deep Learning techniques, including several </a:t>
            </a:r>
            <a:pPr algn="l" indent="0" marL="0">
              <a:lnSpc>
                <a:spcPts val="25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novel approaches</a:t>
            </a:r>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 developed in-house, to analyze illnesses at the molecular level</a:t>
            </a:r>
            <a:endParaRPr lang="en-US" sz="1750" dirty="0"/>
          </a:p>
        </p:txBody>
      </p:sp>
      <p:sp>
        <p:nvSpPr>
          <p:cNvPr id="9" name="Shape 7"/>
          <p:cNvSpPr/>
          <p:nvPr/>
        </p:nvSpPr>
        <p:spPr>
          <a:xfrm>
            <a:off x="5201841" y="3136940"/>
            <a:ext cx="4226600" cy="2891552"/>
          </a:xfrm>
          <a:prstGeom prst="roundRect">
            <a:avLst>
              <a:gd name="adj" fmla="val 3295"/>
            </a:avLst>
          </a:prstGeom>
          <a:solidFill>
            <a:srgbClr val="E2E3E9"/>
          </a:solidFill>
          <a:ln w="7620">
            <a:solidFill>
              <a:srgbClr val="C8C9CF"/>
            </a:solidFill>
            <a:prstDash val="solid"/>
          </a:ln>
        </p:spPr>
      </p:sp>
      <p:sp>
        <p:nvSpPr>
          <p:cNvPr id="10" name="Text 8"/>
          <p:cNvSpPr/>
          <p:nvPr/>
        </p:nvSpPr>
        <p:spPr>
          <a:xfrm>
            <a:off x="5436275" y="3371374"/>
            <a:ext cx="3435906"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Therapeutic Optimization</a:t>
            </a:r>
            <a:endParaRPr lang="en-US" sz="2200" dirty="0"/>
          </a:p>
        </p:txBody>
      </p:sp>
      <p:sp>
        <p:nvSpPr>
          <p:cNvPr id="11" name="Text 9"/>
          <p:cNvSpPr/>
          <p:nvPr/>
        </p:nvSpPr>
        <p:spPr>
          <a:xfrm>
            <a:off x="5436275" y="3834527"/>
            <a:ext cx="3757732" cy="1632942"/>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Our AI technologies identify optimal therapeutic options for each individual patient, including </a:t>
            </a:r>
            <a:pPr algn="l" indent="0" marL="0">
              <a:lnSpc>
                <a:spcPts val="2550"/>
              </a:lnSpc>
              <a:buNone/>
            </a:pPr>
            <a:r>
              <a:rPr lang="en-US" sz="1750" b="1" dirty="0">
                <a:solidFill>
                  <a:srgbClr val="5B5F71"/>
                </a:solidFill>
                <a:latin typeface="Instrument Sans Medium" pitchFamily="34" charset="0"/>
                <a:ea typeface="Instrument Sans Medium" pitchFamily="34" charset="-122"/>
                <a:cs typeface="Instrument Sans Medium" pitchFamily="34" charset="-120"/>
              </a:rPr>
              <a:t>novel therapies</a:t>
            </a:r>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 tailored to specific illness profiles</a:t>
            </a:r>
            <a:endParaRPr lang="en-US" sz="1750" dirty="0"/>
          </a:p>
        </p:txBody>
      </p:sp>
      <p:sp>
        <p:nvSpPr>
          <p:cNvPr id="12" name="Shape 10"/>
          <p:cNvSpPr/>
          <p:nvPr/>
        </p:nvSpPr>
        <p:spPr>
          <a:xfrm>
            <a:off x="9609892" y="3136940"/>
            <a:ext cx="4226719" cy="2891552"/>
          </a:xfrm>
          <a:prstGeom prst="roundRect">
            <a:avLst>
              <a:gd name="adj" fmla="val 3295"/>
            </a:avLst>
          </a:prstGeom>
          <a:solidFill>
            <a:srgbClr val="E2E3E9"/>
          </a:solidFill>
          <a:ln w="7620">
            <a:solidFill>
              <a:srgbClr val="C8C9CF"/>
            </a:solidFill>
            <a:prstDash val="solid"/>
          </a:ln>
        </p:spPr>
      </p:sp>
      <p:sp>
        <p:nvSpPr>
          <p:cNvPr id="13" name="Text 11"/>
          <p:cNvSpPr/>
          <p:nvPr/>
        </p:nvSpPr>
        <p:spPr>
          <a:xfrm>
            <a:off x="9844326" y="3371374"/>
            <a:ext cx="3019068" cy="354330"/>
          </a:xfrm>
          <a:prstGeom prst="rect">
            <a:avLst/>
          </a:prstGeom>
          <a:noFill/>
          <a:ln/>
        </p:spPr>
        <p:txBody>
          <a:bodyPr wrap="none" lIns="0" tIns="0" rIns="0" bIns="0" rtlCol="0" anchor="t"/>
          <a:lstStyle/>
          <a:p>
            <a:pPr algn="l" indent="0" marL="0">
              <a:lnSpc>
                <a:spcPts val="2750"/>
              </a:lnSpc>
              <a:buNone/>
            </a:pPr>
            <a:r>
              <a:rPr lang="en-US" sz="2200" dirty="0">
                <a:solidFill>
                  <a:srgbClr val="5B5F71"/>
                </a:solidFill>
                <a:latin typeface="Instrument Sans Semi Bold" pitchFamily="34" charset="0"/>
                <a:ea typeface="Instrument Sans Semi Bold" pitchFamily="34" charset="-122"/>
                <a:cs typeface="Instrument Sans Semi Bold" pitchFamily="34" charset="-120"/>
              </a:rPr>
              <a:t>Continuous Innovation</a:t>
            </a:r>
            <a:endParaRPr lang="en-US" sz="2200" dirty="0"/>
          </a:p>
        </p:txBody>
      </p:sp>
      <p:sp>
        <p:nvSpPr>
          <p:cNvPr id="14" name="Text 12"/>
          <p:cNvSpPr/>
          <p:nvPr/>
        </p:nvSpPr>
        <p:spPr>
          <a:xfrm>
            <a:off x="9844326" y="3834527"/>
            <a:ext cx="3757851" cy="1632942"/>
          </a:xfrm>
          <a:prstGeom prst="rect">
            <a:avLst/>
          </a:prstGeom>
          <a:noFill/>
          <a:ln/>
        </p:spPr>
        <p:txBody>
          <a:bodyPr wrap="square" lIns="0" tIns="0" rIns="0" bIns="0" rtlCol="0" anchor="t"/>
          <a:lstStyle/>
          <a:p>
            <a:pPr algn="l" indent="0" marL="0">
              <a:lnSpc>
                <a:spcPts val="2550"/>
              </a:lnSpc>
              <a:buNone/>
            </a:pPr>
            <a:r>
              <a:rPr lang="en-US" sz="1750" dirty="0">
                <a:solidFill>
                  <a:srgbClr val="5B5F71"/>
                </a:solidFill>
                <a:latin typeface="Instrument Sans Medium" pitchFamily="34" charset="0"/>
                <a:ea typeface="Instrument Sans Medium" pitchFamily="34" charset="-122"/>
                <a:cs typeface="Instrument Sans Medium" pitchFamily="34" charset="-120"/>
              </a:rPr>
              <a:t>Our research team constantly refines and expands our AI capabilities to address emerging medical challenges with unprecedented precision</a:t>
            </a:r>
            <a:endParaRPr lang="en-US" sz="1750" dirty="0"/>
          </a:p>
        </p:txBody>
      </p:sp>
      <p:sp>
        <p:nvSpPr>
          <p:cNvPr id="15" name="Shape 13"/>
          <p:cNvSpPr/>
          <p:nvPr/>
        </p:nvSpPr>
        <p:spPr>
          <a:xfrm>
            <a:off x="793790" y="6232565"/>
            <a:ext cx="13042821" cy="1167884"/>
          </a:xfrm>
          <a:prstGeom prst="roundRect">
            <a:avLst>
              <a:gd name="adj" fmla="val 8157"/>
            </a:avLst>
          </a:prstGeom>
          <a:solidFill>
            <a:srgbClr val="D4D5DE"/>
          </a:solidFill>
          <a:ln/>
        </p:spPr>
      </p:sp>
      <p:pic>
        <p:nvPicPr>
          <p:cNvPr id="16" name="Image 0" descr="preencoded.png">    </p:cNvPr>
          <p:cNvPicPr>
            <a:picLocks noChangeAspect="1"/>
          </p:cNvPicPr>
          <p:nvPr/>
        </p:nvPicPr>
        <p:blipFill>
          <a:blip r:embed="rId1"/>
          <a:stretch>
            <a:fillRect/>
          </a:stretch>
        </p:blipFill>
        <p:spPr>
          <a:xfrm>
            <a:off x="1020604" y="6561415"/>
            <a:ext cx="283488" cy="226814"/>
          </a:xfrm>
          <a:prstGeom prst="rect">
            <a:avLst/>
          </a:prstGeom>
        </p:spPr>
      </p:pic>
      <p:sp>
        <p:nvSpPr>
          <p:cNvPr id="17" name="Text 14"/>
          <p:cNvSpPr/>
          <p:nvPr/>
        </p:nvSpPr>
        <p:spPr>
          <a:xfrm>
            <a:off x="1530906" y="6470690"/>
            <a:ext cx="12078891" cy="653177"/>
          </a:xfrm>
          <a:prstGeom prst="rect">
            <a:avLst/>
          </a:prstGeom>
          <a:noFill/>
          <a:ln/>
        </p:spPr>
        <p:txBody>
          <a:bodyPr wrap="square" lIns="0" tIns="0" rIns="0" bIns="0" rtlCol="0" anchor="t"/>
          <a:lstStyle/>
          <a:p>
            <a:pPr algn="l" indent="0" marL="0">
              <a:lnSpc>
                <a:spcPts val="2550"/>
              </a:lnSpc>
              <a:buNone/>
            </a:pPr>
            <a:r>
              <a:rPr lang="en-US" sz="1750" b="1" dirty="0">
                <a:solidFill>
                  <a:srgbClr val="000000"/>
                </a:solidFill>
                <a:latin typeface="Instrument Sans Medium" pitchFamily="34" charset="0"/>
                <a:ea typeface="Instrument Sans Medium" pitchFamily="34" charset="-122"/>
                <a:cs typeface="Instrument Sans Medium" pitchFamily="34" charset="-120"/>
              </a:rPr>
              <a:t>Competitive Advantage:</a:t>
            </a:r>
            <a:pPr algn="l" indent="0" marL="0">
              <a:lnSpc>
                <a:spcPts val="2550"/>
              </a:lnSpc>
              <a:buNone/>
            </a:pPr>
            <a:r>
              <a:rPr lang="en-US" sz="1750" dirty="0">
                <a:solidFill>
                  <a:srgbClr val="000000"/>
                </a:solidFill>
                <a:latin typeface="Instrument Sans Medium" pitchFamily="34" charset="0"/>
                <a:ea typeface="Instrument Sans Medium" pitchFamily="34" charset="-122"/>
                <a:cs typeface="Instrument Sans Medium" pitchFamily="34" charset="-120"/>
              </a:rPr>
              <a:t> Gemini's proprietary algorithms represent years of specialized medical AI research, creating significant barriers to entry for competitors.</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13</Slides>
  <Notes>13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2026-01-30T20:39:34Z</dcterms:created>
  <dcterms:modified xsi:type="dcterms:W3CDTF">2026-01-30T20:39:34Z</dcterms:modified>
</cp:coreProperties>
</file>