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4630400" cy="8229600"/>
  <p:notesSz cx="8229600" cy="14630400"/>
  <p:embeddedFontLst>
    <p:embeddedFont>
      <p:font typeface="Montserrat"/>
      <p:regular r:id="rId21"/>
    </p:embeddedFont>
    <p:embeddedFont>
      <p:font typeface="Montserrat"/>
      <p:regular r:id="rId22"/>
    </p:embeddedFont>
    <p:embeddedFont>
      <p:font typeface="Montserrat"/>
      <p:regular r:id="rId23"/>
    </p:embeddedFont>
    <p:embeddedFont>
      <p:font typeface="Montserrat"/>
      <p:regular r:id="rId24"/>
    </p:embeddedFont>
    <p:embeddedFont>
      <p:font typeface="Source Sans 3"/>
      <p:regular r:id="rId25"/>
    </p:embeddedFont>
    <p:embeddedFont>
      <p:font typeface="Source Sans 3"/>
      <p:regular r:id="rId26"/>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 Id="rId21" Type="http://schemas.openxmlformats.org/officeDocument/2006/relationships/font" Target="fonts/font1.fntdata"/><Relationship Id="rId22" Type="http://schemas.openxmlformats.org/officeDocument/2006/relationships/font" Target="fonts/font2.fntdata"/><Relationship Id="rId23" Type="http://schemas.openxmlformats.org/officeDocument/2006/relationships/font" Target="fonts/font3.fntdata"/><Relationship Id="rId24" Type="http://schemas.openxmlformats.org/officeDocument/2006/relationships/font" Target="fonts/font4.fntdata"/><Relationship Id="rId25" Type="http://schemas.openxmlformats.org/officeDocument/2006/relationships/font" Target="fonts/font5.fntdata"/><Relationship Id="rId26"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geminimedicalsolutions.com" TargetMode="External"/><Relationship Id="rId1" Type="http://schemas.openxmlformats.org/officeDocument/2006/relationships/image" Target="../media/image-1-1.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sv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svg"/><Relationship Id="rId3" Type="http://schemas.openxmlformats.org/officeDocument/2006/relationships/slideLayout" Target="../slideLayouts/slideLayout13.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5.xml"/><Relationship Id="rId7"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svg"/><Relationship Id="rId3" Type="http://schemas.openxmlformats.org/officeDocument/2006/relationships/slideLayout" Target="../slideLayouts/slideLayout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4.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svg"/><Relationship Id="rId3" Type="http://schemas.openxmlformats.org/officeDocument/2006/relationships/image" Target="../media/image-4-3.png"/><Relationship Id="rId4" Type="http://schemas.openxmlformats.org/officeDocument/2006/relationships/slideLayout" Target="../slideLayouts/slideLayout5.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sv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sv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sv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image" Target="../media/image-5-12.svg"/><Relationship Id="rId13" Type="http://schemas.openxmlformats.org/officeDocument/2006/relationships/image" Target="../media/image-5-13.png"/><Relationship Id="rId14" Type="http://schemas.openxmlformats.org/officeDocument/2006/relationships/image" Target="../media/image-5-14.png"/><Relationship Id="rId15" Type="http://schemas.openxmlformats.org/officeDocument/2006/relationships/image" Target="../media/image-5-15.svg"/><Relationship Id="rId16" Type="http://schemas.openxmlformats.org/officeDocument/2006/relationships/image" Target="../media/image-5-16.png"/><Relationship Id="rId17" Type="http://schemas.openxmlformats.org/officeDocument/2006/relationships/slideLayout" Target="../slideLayouts/slideLayout6.xml"/><Relationship Id="rId1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sv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image" Target="../media/image-6-12.png"/><Relationship Id="rId13" Type="http://schemas.openxmlformats.org/officeDocument/2006/relationships/image" Target="../media/image-6-13.png"/><Relationship Id="rId14" Type="http://schemas.openxmlformats.org/officeDocument/2006/relationships/image" Target="../media/image-6-14.png"/><Relationship Id="rId15" Type="http://schemas.openxmlformats.org/officeDocument/2006/relationships/slideLayout" Target="../slideLayouts/slideLayout7.xml"/><Relationship Id="rId1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svg"/><Relationship Id="rId3" Type="http://schemas.openxmlformats.org/officeDocument/2006/relationships/image" Target="../media/image-7-3.png"/><Relationship Id="rId4" Type="http://schemas.openxmlformats.org/officeDocument/2006/relationships/image" Target="../media/image-7-4.svg"/><Relationship Id="rId5" Type="http://schemas.openxmlformats.org/officeDocument/2006/relationships/image" Target="../media/image-7-5.png"/><Relationship Id="rId6" Type="http://schemas.openxmlformats.org/officeDocument/2006/relationships/image" Target="../media/image-7-6.svg"/><Relationship Id="rId7" Type="http://schemas.openxmlformats.org/officeDocument/2006/relationships/slideLayout" Target="../slideLayouts/slideLayout8.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svg"/><Relationship Id="rId3" Type="http://schemas.openxmlformats.org/officeDocument/2006/relationships/image" Target="../media/image-8-3.png"/><Relationship Id="rId4" Type="http://schemas.openxmlformats.org/officeDocument/2006/relationships/image" Target="../media/image-8-4.svg"/><Relationship Id="rId5" Type="http://schemas.openxmlformats.org/officeDocument/2006/relationships/image" Target="../media/image-8-5.png"/><Relationship Id="rId6" Type="http://schemas.openxmlformats.org/officeDocument/2006/relationships/image" Target="../media/image-8-6.svg"/><Relationship Id="rId7" Type="http://schemas.openxmlformats.org/officeDocument/2006/relationships/image" Target="../media/image-8-7.png"/><Relationship Id="rId8" Type="http://schemas.openxmlformats.org/officeDocument/2006/relationships/image" Target="../media/image-8-8.svg"/><Relationship Id="rId9" Type="http://schemas.openxmlformats.org/officeDocument/2006/relationships/image" Target="../media/image-8-9.png"/><Relationship Id="rId10" Type="http://schemas.openxmlformats.org/officeDocument/2006/relationships/image" Target="../media/image-8-10.svg"/><Relationship Id="rId11" Type="http://schemas.openxmlformats.org/officeDocument/2006/relationships/image" Target="../media/image-8-11.png"/><Relationship Id="rId12" Type="http://schemas.openxmlformats.org/officeDocument/2006/relationships/image" Target="../media/image-8-12.svg"/><Relationship Id="rId13" Type="http://schemas.openxmlformats.org/officeDocument/2006/relationships/image" Target="../media/image-8-13.png"/><Relationship Id="rId14" Type="http://schemas.openxmlformats.org/officeDocument/2006/relationships/image" Target="../media/image-8-14.svg"/><Relationship Id="rId15" Type="http://schemas.openxmlformats.org/officeDocument/2006/relationships/image" Target="../media/image-8-15.png"/><Relationship Id="rId16" Type="http://schemas.openxmlformats.org/officeDocument/2006/relationships/slideLayout" Target="../slideLayouts/slideLayout9.xml"/><Relationship Id="rId1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564725"/>
          </a:xfrm>
          <a:prstGeom prst="rect">
            <a:avLst/>
          </a:prstGeom>
        </p:spPr>
      </p:pic>
      <p:sp>
        <p:nvSpPr>
          <p:cNvPr id="3" name="Text 0"/>
          <p:cNvSpPr/>
          <p:nvPr/>
        </p:nvSpPr>
        <p:spPr>
          <a:xfrm>
            <a:off x="863798" y="3185279"/>
            <a:ext cx="6435090" cy="804386"/>
          </a:xfrm>
          <a:prstGeom prst="rect">
            <a:avLst/>
          </a:prstGeom>
          <a:noFill/>
          <a:ln/>
        </p:spPr>
        <p:txBody>
          <a:bodyPr wrap="none" lIns="0" tIns="0" rIns="0" bIns="0" rtlCol="0" anchor="t"/>
          <a:lstStyle/>
          <a:p>
            <a:pPr algn="l" indent="0" marL="0">
              <a:lnSpc>
                <a:spcPts val="6300"/>
              </a:lnSpc>
              <a:buNone/>
            </a:pPr>
            <a:r>
              <a:rPr lang="en-US" sz="5050" b="1" dirty="0">
                <a:solidFill>
                  <a:srgbClr val="000000"/>
                </a:solidFill>
                <a:latin typeface="Montserrat Bold" pitchFamily="34" charset="0"/>
                <a:ea typeface="Montserrat Bold" pitchFamily="34" charset="-122"/>
                <a:cs typeface="Montserrat Bold" pitchFamily="34" charset="-120"/>
              </a:rPr>
              <a:t>Gemini Corp.</a:t>
            </a:r>
            <a:endParaRPr lang="en-US" sz="5050" dirty="0"/>
          </a:p>
        </p:txBody>
      </p:sp>
      <p:sp>
        <p:nvSpPr>
          <p:cNvPr id="4" name="Text 1"/>
          <p:cNvSpPr/>
          <p:nvPr/>
        </p:nvSpPr>
        <p:spPr>
          <a:xfrm>
            <a:off x="863798" y="4281964"/>
            <a:ext cx="12902803" cy="299918"/>
          </a:xfrm>
          <a:prstGeom prst="rect">
            <a:avLst/>
          </a:prstGeom>
          <a:noFill/>
          <a:ln/>
        </p:spPr>
        <p:txBody>
          <a:bodyPr wrap="none" lIns="0" tIns="0" rIns="0" bIns="0" rtlCol="0" anchor="t"/>
          <a:lstStyle/>
          <a:p>
            <a:pPr algn="l" indent="0" marL="0">
              <a:lnSpc>
                <a:spcPts val="2350"/>
              </a:lnSpc>
              <a:buNone/>
            </a:pPr>
            <a:r>
              <a:rPr lang="en-US" sz="1600" i="1" dirty="0">
                <a:solidFill>
                  <a:srgbClr val="3D3838"/>
                </a:solidFill>
                <a:latin typeface="Source Sans 3" pitchFamily="34" charset="0"/>
                <a:ea typeface="Source Sans 3" pitchFamily="34" charset="-122"/>
                <a:cs typeface="Source Sans 3" pitchFamily="34" charset="-120"/>
              </a:rPr>
              <a:t>Intelligent Healthcare Solutions</a:t>
            </a:r>
            <a:endParaRPr lang="en-US" sz="1600" dirty="0"/>
          </a:p>
        </p:txBody>
      </p:sp>
      <p:sp>
        <p:nvSpPr>
          <p:cNvPr id="5" name="Text 2"/>
          <p:cNvSpPr/>
          <p:nvPr/>
        </p:nvSpPr>
        <p:spPr>
          <a:xfrm>
            <a:off x="863798" y="4801076"/>
            <a:ext cx="12902803" cy="299918"/>
          </a:xfrm>
          <a:prstGeom prst="rect">
            <a:avLst/>
          </a:prstGeom>
          <a:noFill/>
          <a:ln/>
        </p:spPr>
        <p:txBody>
          <a:bodyPr wrap="none" lIns="0" tIns="0" rIns="0" bIns="0" rtlCol="0" anchor="t"/>
          <a:lstStyle/>
          <a:p>
            <a:pPr algn="l" indent="0" marL="0">
              <a:lnSpc>
                <a:spcPts val="2350"/>
              </a:lnSpc>
              <a:buNone/>
            </a:pPr>
            <a:r>
              <a:rPr lang="en-US" sz="1600" dirty="0">
                <a:solidFill>
                  <a:srgbClr val="3D3838"/>
                </a:solidFill>
                <a:latin typeface="Source Sans 3" pitchFamily="34" charset="0"/>
                <a:ea typeface="Source Sans 3" pitchFamily="34" charset="-122"/>
                <a:cs typeface="Source Sans 3" pitchFamily="34" charset="-120"/>
              </a:rPr>
              <a:t>2026 Business Summary</a:t>
            </a:r>
            <a:endParaRPr lang="en-US" sz="1600" dirty="0"/>
          </a:p>
        </p:txBody>
      </p:sp>
      <p:sp>
        <p:nvSpPr>
          <p:cNvPr id="6" name="Text 3"/>
          <p:cNvSpPr/>
          <p:nvPr/>
        </p:nvSpPr>
        <p:spPr>
          <a:xfrm>
            <a:off x="863798" y="5495568"/>
            <a:ext cx="6201132" cy="899755"/>
          </a:xfrm>
          <a:prstGeom prst="rect">
            <a:avLst/>
          </a:prstGeom>
          <a:noFill/>
          <a:ln/>
        </p:spPr>
        <p:txBody>
          <a:bodyPr wrap="square" lIns="0" tIns="0" rIns="0" bIns="0" rtlCol="0" anchor="t"/>
          <a:lstStyle/>
          <a:p>
            <a:pPr algn="l" indent="0" marL="0">
              <a:lnSpc>
                <a:spcPts val="2350"/>
              </a:lnSpc>
              <a:buNone/>
            </a:pPr>
            <a:r>
              <a:rPr lang="en-US" sz="1600" dirty="0">
                <a:solidFill>
                  <a:srgbClr val="3D3838"/>
                </a:solidFill>
                <a:latin typeface="Source Sans 3" pitchFamily="34" charset="0"/>
                <a:ea typeface="Source Sans 3" pitchFamily="34" charset="-122"/>
                <a:cs typeface="Source Sans 3" pitchFamily="34" charset="-120"/>
              </a:rPr>
              <a:t>One Sansome Street, Suite 1400</a:t>
            </a:r>
            <a:endParaRPr lang="en-US" sz="1600" dirty="0"/>
          </a:p>
          <a:p>
            <a:pPr algn="l" indent="0" marL="0">
              <a:lnSpc>
                <a:spcPts val="2350"/>
              </a:lnSpc>
              <a:buNone/>
            </a:pPr>
            <a:r>
              <a:rPr lang="en-US" sz="1600" dirty="0">
                <a:solidFill>
                  <a:srgbClr val="3D3838"/>
                </a:solidFill>
                <a:latin typeface="Source Sans 3" pitchFamily="34" charset="0"/>
                <a:ea typeface="Source Sans 3" pitchFamily="34" charset="-122"/>
                <a:cs typeface="Source Sans 3" pitchFamily="34" charset="-120"/>
              </a:rPr>
              <a:t>San Francisco, CA 94104</a:t>
            </a:r>
            <a:endParaRPr lang="en-US" sz="1600" dirty="0"/>
          </a:p>
          <a:p>
            <a:pPr algn="l" indent="0" marL="0">
              <a:lnSpc>
                <a:spcPts val="2350"/>
              </a:lnSpc>
              <a:buNone/>
            </a:pPr>
            <a:r>
              <a:rPr lang="en-US" sz="1600" dirty="0">
                <a:solidFill>
                  <a:srgbClr val="3D3838"/>
                </a:solidFill>
                <a:latin typeface="Source Sans 3" pitchFamily="34" charset="0"/>
                <a:ea typeface="Source Sans 3" pitchFamily="34" charset="-122"/>
                <a:cs typeface="Source Sans 3" pitchFamily="34" charset="-120"/>
              </a:rPr>
              <a:t>(415) 334-5600</a:t>
            </a:r>
            <a:endParaRPr lang="en-US" sz="1600" dirty="0"/>
          </a:p>
        </p:txBody>
      </p:sp>
      <p:sp>
        <p:nvSpPr>
          <p:cNvPr id="7" name="Text 4"/>
          <p:cNvSpPr/>
          <p:nvPr/>
        </p:nvSpPr>
        <p:spPr>
          <a:xfrm>
            <a:off x="7573089" y="5795486"/>
            <a:ext cx="6201132" cy="299918"/>
          </a:xfrm>
          <a:prstGeom prst="rect">
            <a:avLst/>
          </a:prstGeom>
          <a:noFill/>
          <a:ln/>
        </p:spPr>
        <p:txBody>
          <a:bodyPr wrap="none" lIns="0" tIns="0" rIns="0" bIns="0" rtlCol="0" anchor="t"/>
          <a:lstStyle/>
          <a:p>
            <a:pPr algn="l" indent="0" marL="0">
              <a:lnSpc>
                <a:spcPts val="2350"/>
              </a:lnSpc>
              <a:buNone/>
            </a:pPr>
            <a:r>
              <a:rPr lang="en-US" sz="1600" dirty="0">
                <a:solidFill>
                  <a:srgbClr val="3D3838"/>
                </a:solidFill>
                <a:latin typeface="Source Sans 3" pitchFamily="34" charset="0"/>
                <a:ea typeface="Source Sans 3" pitchFamily="34" charset="-122"/>
                <a:cs typeface="Source Sans 3" pitchFamily="34" charset="-120"/>
              </a:rPr>
              <a:t>Founder and CEO: Neal Solomon</a:t>
            </a:r>
            <a:endParaRPr lang="en-US" sz="1600" dirty="0"/>
          </a:p>
        </p:txBody>
      </p:sp>
      <p:sp>
        <p:nvSpPr>
          <p:cNvPr id="8" name="Text 5"/>
          <p:cNvSpPr/>
          <p:nvPr/>
        </p:nvSpPr>
        <p:spPr>
          <a:xfrm>
            <a:off x="863798" y="6789896"/>
            <a:ext cx="12902803" cy="299918"/>
          </a:xfrm>
          <a:prstGeom prst="rect">
            <a:avLst/>
          </a:prstGeom>
          <a:noFill/>
          <a:ln/>
        </p:spPr>
        <p:txBody>
          <a:bodyPr wrap="none" lIns="0" tIns="0" rIns="0" bIns="0" rtlCol="0" anchor="t"/>
          <a:lstStyle/>
          <a:p>
            <a:pPr algn="l" indent="0" marL="0">
              <a:lnSpc>
                <a:spcPts val="2350"/>
              </a:lnSpc>
              <a:buNone/>
            </a:pPr>
            <a:r>
              <a:rPr lang="en-US" sz="1600" u="sng" dirty="0">
                <a:solidFill>
                  <a:srgbClr val="2D2E34"/>
                </a:solidFill>
                <a:latin typeface="Source Sans 3" pitchFamily="34" charset="0"/>
                <a:ea typeface="Source Sans 3" pitchFamily="34" charset="-122"/>
                <a:cs typeface="Source Sans 3" pitchFamily="34" charset="-120"/>
                <a:hlinkClick r:id="rId2" invalidUrl="" action="" tgtFrame="" tooltip="" history="1" highlightClick="0" endSnd="0">
                  <a:extLst>
                    <a:ext uri="{A12FA001-AC4F-418D-AE19-62706E023703}">
                      <ahyp:hlinkClr xmlns:ahyp="http://schemas.microsoft.com/office/drawing/2018/hyperlinkcolor" val="tx"/>
                    </a:ext>
                  </a:extLst>
                </a:hlinkClick>
              </a:rPr>
              <a:t>www.geminimedicalsolutions.com</a:t>
            </a:r>
            <a:endParaRPr lang="en-US" sz="1600" dirty="0"/>
          </a:p>
        </p:txBody>
      </p:sp>
      <p:sp>
        <p:nvSpPr>
          <p:cNvPr id="9" name="Text 6"/>
          <p:cNvSpPr/>
          <p:nvPr/>
        </p:nvSpPr>
        <p:spPr>
          <a:xfrm>
            <a:off x="863798" y="7309009"/>
            <a:ext cx="12902803" cy="299918"/>
          </a:xfrm>
          <a:prstGeom prst="rect">
            <a:avLst/>
          </a:prstGeom>
          <a:noFill/>
          <a:ln/>
        </p:spPr>
        <p:txBody>
          <a:bodyPr wrap="none" lIns="0" tIns="0" rIns="0" bIns="0" rtlCol="0" anchor="t"/>
          <a:lstStyle/>
          <a:p>
            <a:pPr algn="l" indent="0" marL="0">
              <a:lnSpc>
                <a:spcPts val="2350"/>
              </a:lnSpc>
              <a:buNone/>
            </a:pPr>
            <a:r>
              <a:rPr lang="en-US" sz="1600" dirty="0">
                <a:solidFill>
                  <a:srgbClr val="3D3838"/>
                </a:solidFill>
                <a:latin typeface="Source Sans 3" pitchFamily="34" charset="0"/>
                <a:ea typeface="Source Sans 3" pitchFamily="34" charset="-122"/>
                <a:cs typeface="Source Sans 3" pitchFamily="34" charset="-120"/>
              </a:rPr>
              <a:t>info@geminimedicalsolutions.com</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721519" y="496014"/>
            <a:ext cx="994529" cy="178713"/>
          </a:xfrm>
          <a:prstGeom prst="roundRect">
            <a:avLst>
              <a:gd name="adj" fmla="val 7874"/>
            </a:avLst>
          </a:prstGeom>
          <a:solidFill>
            <a:srgbClr val="E4E4E7"/>
          </a:solidFill>
          <a:ln/>
        </p:spPr>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91766" y="538520"/>
            <a:ext cx="93702" cy="93702"/>
          </a:xfrm>
          <a:prstGeom prst="rect">
            <a:avLst/>
          </a:prstGeom>
        </p:spPr>
      </p:pic>
      <p:sp>
        <p:nvSpPr>
          <p:cNvPr id="4" name="Text 1"/>
          <p:cNvSpPr/>
          <p:nvPr/>
        </p:nvSpPr>
        <p:spPr>
          <a:xfrm>
            <a:off x="932259" y="531138"/>
            <a:ext cx="713542" cy="108466"/>
          </a:xfrm>
          <a:prstGeom prst="rect">
            <a:avLst/>
          </a:prstGeom>
          <a:noFill/>
          <a:ln/>
        </p:spPr>
        <p:txBody>
          <a:bodyPr wrap="none" lIns="0" tIns="0" rIns="0" bIns="0" rtlCol="0" anchor="t"/>
          <a:lstStyle/>
          <a:p>
            <a:pPr algn="l" indent="0" marL="0">
              <a:lnSpc>
                <a:spcPts val="850"/>
              </a:lnSpc>
              <a:buNone/>
            </a:pPr>
            <a:r>
              <a:rPr lang="en-US" sz="700" dirty="0">
                <a:solidFill>
                  <a:srgbClr val="3D3838"/>
                </a:solidFill>
                <a:latin typeface="Source Sans 3" pitchFamily="34" charset="0"/>
                <a:ea typeface="Source Sans 3" pitchFamily="34" charset="-122"/>
                <a:cs typeface="Source Sans 3" pitchFamily="34" charset="-120"/>
              </a:rPr>
              <a:t>MARKET ANALYSIS</a:t>
            </a:r>
            <a:endParaRPr lang="en-US" sz="700" dirty="0"/>
          </a:p>
        </p:txBody>
      </p:sp>
      <p:sp>
        <p:nvSpPr>
          <p:cNvPr id="5" name="Text 2"/>
          <p:cNvSpPr/>
          <p:nvPr/>
        </p:nvSpPr>
        <p:spPr>
          <a:xfrm>
            <a:off x="721519" y="700088"/>
            <a:ext cx="7372826" cy="333018"/>
          </a:xfrm>
          <a:prstGeom prst="rect">
            <a:avLst/>
          </a:prstGeom>
          <a:noFill/>
          <a:ln/>
        </p:spPr>
        <p:txBody>
          <a:bodyPr wrap="none" lIns="0" tIns="0" rIns="0" bIns="0" rtlCol="0" anchor="t"/>
          <a:lstStyle/>
          <a:p>
            <a:pPr algn="l" indent="0" marL="0">
              <a:lnSpc>
                <a:spcPts val="2600"/>
              </a:lnSpc>
              <a:buNone/>
            </a:pPr>
            <a:r>
              <a:rPr lang="en-US" sz="2050" b="1" dirty="0">
                <a:solidFill>
                  <a:srgbClr val="000000"/>
                </a:solidFill>
                <a:latin typeface="Montserrat Bold" pitchFamily="34" charset="0"/>
                <a:ea typeface="Montserrat Bold" pitchFamily="34" charset="-122"/>
                <a:cs typeface="Montserrat Bold" pitchFamily="34" charset="-120"/>
              </a:rPr>
              <a:t>Personalized Medicine Market &amp; Competitor Analysis</a:t>
            </a:r>
            <a:endParaRPr lang="en-US" sz="2050" dirty="0"/>
          </a:p>
        </p:txBody>
      </p:sp>
      <p:sp>
        <p:nvSpPr>
          <p:cNvPr id="6" name="Text 3"/>
          <p:cNvSpPr/>
          <p:nvPr/>
        </p:nvSpPr>
        <p:spPr>
          <a:xfrm>
            <a:off x="721519" y="1192173"/>
            <a:ext cx="2095738" cy="199787"/>
          </a:xfrm>
          <a:prstGeom prst="rect">
            <a:avLst/>
          </a:prstGeom>
          <a:noFill/>
          <a:ln/>
        </p:spPr>
        <p:txBody>
          <a:bodyPr wrap="none" lIns="0" tIns="0" rIns="0" bIns="0" rtlCol="0" anchor="t"/>
          <a:lstStyle/>
          <a:p>
            <a:pPr algn="l" indent="0" marL="0">
              <a:lnSpc>
                <a:spcPts val="1550"/>
              </a:lnSpc>
              <a:buNone/>
            </a:pPr>
            <a:r>
              <a:rPr lang="en-US" sz="1250" b="1" dirty="0">
                <a:solidFill>
                  <a:srgbClr val="000000"/>
                </a:solidFill>
                <a:latin typeface="Montserrat Bold" pitchFamily="34" charset="0"/>
                <a:ea typeface="Montserrat Bold" pitchFamily="34" charset="-122"/>
                <a:cs typeface="Montserrat Bold" pitchFamily="34" charset="-120"/>
              </a:rPr>
              <a:t>Explosive Market Growth</a:t>
            </a:r>
            <a:endParaRPr lang="en-US" sz="1250" dirty="0"/>
          </a:p>
        </p:txBody>
      </p:sp>
      <p:sp>
        <p:nvSpPr>
          <p:cNvPr id="7" name="Text 4"/>
          <p:cNvSpPr/>
          <p:nvPr/>
        </p:nvSpPr>
        <p:spPr>
          <a:xfrm>
            <a:off x="721519" y="1455539"/>
            <a:ext cx="7797998" cy="339090"/>
          </a:xfrm>
          <a:prstGeom prst="rect">
            <a:avLst/>
          </a:prstGeom>
          <a:noFill/>
          <a:ln/>
        </p:spPr>
        <p:txBody>
          <a:bodyPr wrap="square" lIns="0" tIns="0" rIns="0" bIns="0" rtlCol="0" anchor="t"/>
          <a:lstStyle/>
          <a:p>
            <a:pPr algn="l" indent="0" marL="0">
              <a:lnSpc>
                <a:spcPts val="1300"/>
              </a:lnSpc>
              <a:buNone/>
            </a:pPr>
            <a:r>
              <a:rPr lang="en-US" sz="1150" dirty="0">
                <a:solidFill>
                  <a:srgbClr val="3D3838"/>
                </a:solidFill>
                <a:latin typeface="Source Sans 3" pitchFamily="34" charset="0"/>
                <a:ea typeface="Source Sans 3" pitchFamily="34" charset="-122"/>
                <a:cs typeface="Source Sans 3" pitchFamily="34" charset="-120"/>
              </a:rPr>
              <a:t>The personalized medicine market is experiencing unprecedented expansion, driven by advances in genomics, AI, and digital health technologies. This represents a massive opportunity for innovative platforms like Gemini.</a:t>
            </a:r>
            <a:endParaRPr lang="en-US" sz="1150" dirty="0"/>
          </a:p>
        </p:txBody>
      </p:sp>
      <p:pic>
        <p:nvPicPr>
          <p:cNvPr id="8" name="Image 1" descr="preencoded.png">    </p:cNvPr>
          <p:cNvPicPr>
            <a:picLocks noChangeAspect="1"/>
          </p:cNvPicPr>
          <p:nvPr/>
        </p:nvPicPr>
        <p:blipFill>
          <a:blip r:embed="rId3"/>
          <a:stretch>
            <a:fillRect/>
          </a:stretch>
        </p:blipFill>
        <p:spPr>
          <a:xfrm>
            <a:off x="721519" y="1866186"/>
            <a:ext cx="5068610" cy="2486501"/>
          </a:xfrm>
          <a:prstGeom prst="rect">
            <a:avLst/>
          </a:prstGeom>
        </p:spPr>
      </p:pic>
      <p:sp>
        <p:nvSpPr>
          <p:cNvPr id="9" name="Shape 5"/>
          <p:cNvSpPr/>
          <p:nvPr/>
        </p:nvSpPr>
        <p:spPr>
          <a:xfrm>
            <a:off x="2768441" y="4352687"/>
            <a:ext cx="117157" cy="117158"/>
          </a:xfrm>
          <a:prstGeom prst="roundRect">
            <a:avLst>
              <a:gd name="adj" fmla="val 15610"/>
            </a:avLst>
          </a:prstGeom>
          <a:solidFill>
            <a:srgbClr val="2D2E34"/>
          </a:solidFill>
          <a:ln/>
        </p:spPr>
      </p:sp>
      <p:sp>
        <p:nvSpPr>
          <p:cNvPr id="10" name="Text 6"/>
          <p:cNvSpPr/>
          <p:nvPr/>
        </p:nvSpPr>
        <p:spPr>
          <a:xfrm>
            <a:off x="2946559" y="4352687"/>
            <a:ext cx="233005" cy="117277"/>
          </a:xfrm>
          <a:prstGeom prst="rect">
            <a:avLst/>
          </a:prstGeom>
          <a:noFill/>
          <a:ln/>
        </p:spPr>
        <p:txBody>
          <a:bodyPr wrap="none" lIns="0" tIns="0" rIns="0" bIns="0" rtlCol="0" anchor="t"/>
          <a:lstStyle/>
          <a:p>
            <a:pPr algn="l" indent="0" marL="0">
              <a:lnSpc>
                <a:spcPts val="900"/>
              </a:lnSpc>
              <a:buNone/>
            </a:pPr>
            <a:r>
              <a:rPr lang="en-US" sz="900" dirty="0">
                <a:solidFill>
                  <a:srgbClr val="3D3838"/>
                </a:solidFill>
                <a:latin typeface="Source Sans 3" pitchFamily="34" charset="0"/>
                <a:ea typeface="Source Sans 3" pitchFamily="34" charset="-122"/>
                <a:cs typeface="Source Sans 3" pitchFamily="34" charset="-120"/>
              </a:rPr>
              <a:t>2022</a:t>
            </a:r>
            <a:endParaRPr lang="en-US" sz="900" dirty="0"/>
          </a:p>
        </p:txBody>
      </p:sp>
      <p:sp>
        <p:nvSpPr>
          <p:cNvPr id="11" name="Shape 7"/>
          <p:cNvSpPr/>
          <p:nvPr/>
        </p:nvSpPr>
        <p:spPr>
          <a:xfrm>
            <a:off x="3331964" y="4352687"/>
            <a:ext cx="117157" cy="117158"/>
          </a:xfrm>
          <a:prstGeom prst="roundRect">
            <a:avLst>
              <a:gd name="adj" fmla="val 15610"/>
            </a:avLst>
          </a:prstGeom>
          <a:solidFill>
            <a:srgbClr val="747786"/>
          </a:solidFill>
          <a:ln/>
        </p:spPr>
      </p:sp>
      <p:sp>
        <p:nvSpPr>
          <p:cNvPr id="12" name="Text 8"/>
          <p:cNvSpPr/>
          <p:nvPr/>
        </p:nvSpPr>
        <p:spPr>
          <a:xfrm>
            <a:off x="3510082" y="4352687"/>
            <a:ext cx="797123" cy="117277"/>
          </a:xfrm>
          <a:prstGeom prst="rect">
            <a:avLst/>
          </a:prstGeom>
          <a:noFill/>
          <a:ln/>
        </p:spPr>
        <p:txBody>
          <a:bodyPr wrap="none" lIns="0" tIns="0" rIns="0" bIns="0" rtlCol="0" anchor="t"/>
          <a:lstStyle/>
          <a:p>
            <a:pPr algn="l" indent="0" marL="0">
              <a:lnSpc>
                <a:spcPts val="900"/>
              </a:lnSpc>
              <a:buNone/>
            </a:pPr>
            <a:r>
              <a:rPr lang="en-US" sz="900" dirty="0">
                <a:solidFill>
                  <a:srgbClr val="3D3838"/>
                </a:solidFill>
                <a:latin typeface="Source Sans 3" pitchFamily="34" charset="0"/>
                <a:ea typeface="Source Sans 3" pitchFamily="34" charset="-122"/>
                <a:cs typeface="Source Sans 3" pitchFamily="34" charset="-120"/>
              </a:rPr>
              <a:t>2030 (Projected)</a:t>
            </a:r>
            <a:endParaRPr lang="en-US" sz="900" dirty="0"/>
          </a:p>
        </p:txBody>
      </p:sp>
      <p:sp>
        <p:nvSpPr>
          <p:cNvPr id="13" name="Text 9"/>
          <p:cNvSpPr/>
          <p:nvPr/>
        </p:nvSpPr>
        <p:spPr>
          <a:xfrm>
            <a:off x="8813125" y="1258729"/>
            <a:ext cx="5103257" cy="386953"/>
          </a:xfrm>
          <a:prstGeom prst="rect">
            <a:avLst/>
          </a:prstGeom>
          <a:noFill/>
          <a:ln/>
        </p:spPr>
        <p:txBody>
          <a:bodyPr wrap="none" lIns="0" tIns="0" rIns="0" bIns="0" rtlCol="0" anchor="t"/>
          <a:lstStyle/>
          <a:p>
            <a:pPr algn="ctr" indent="0" marL="0">
              <a:lnSpc>
                <a:spcPts val="3000"/>
              </a:lnSpc>
              <a:buNone/>
            </a:pPr>
            <a:r>
              <a:rPr lang="en-US" sz="3000" b="1" dirty="0">
                <a:solidFill>
                  <a:srgbClr val="3D3838"/>
                </a:solidFill>
                <a:latin typeface="Montserrat Bold" pitchFamily="34" charset="0"/>
                <a:ea typeface="Montserrat Bold" pitchFamily="34" charset="-122"/>
                <a:cs typeface="Montserrat Bold" pitchFamily="34" charset="-120"/>
              </a:rPr>
              <a:t>$925B</a:t>
            </a:r>
            <a:endParaRPr lang="en-US" sz="3000" dirty="0"/>
          </a:p>
        </p:txBody>
      </p:sp>
      <p:sp>
        <p:nvSpPr>
          <p:cNvPr id="14" name="Text 10"/>
          <p:cNvSpPr/>
          <p:nvPr/>
        </p:nvSpPr>
        <p:spPr>
          <a:xfrm>
            <a:off x="10575131" y="1752005"/>
            <a:ext cx="1579126" cy="166449"/>
          </a:xfrm>
          <a:prstGeom prst="rect">
            <a:avLst/>
          </a:prstGeom>
          <a:noFill/>
          <a:ln/>
        </p:spPr>
        <p:txBody>
          <a:bodyPr wrap="none" lIns="0" tIns="0" rIns="0" bIns="0" rtlCol="0" anchor="t"/>
          <a:lstStyle/>
          <a:p>
            <a:pPr algn="ctr" indent="0" marL="0">
              <a:lnSpc>
                <a:spcPts val="1300"/>
              </a:lnSpc>
              <a:buNone/>
            </a:pPr>
            <a:r>
              <a:rPr lang="en-US" sz="1000" b="1" dirty="0">
                <a:solidFill>
                  <a:srgbClr val="3D3838"/>
                </a:solidFill>
                <a:latin typeface="Montserrat Bold" pitchFamily="34" charset="0"/>
                <a:ea typeface="Montserrat Bold" pitchFamily="34" charset="-122"/>
                <a:cs typeface="Montserrat Bold" pitchFamily="34" charset="-120"/>
              </a:rPr>
              <a:t>Projected 2030 Market</a:t>
            </a:r>
            <a:endParaRPr lang="en-US" sz="1000" dirty="0"/>
          </a:p>
        </p:txBody>
      </p:sp>
      <p:sp>
        <p:nvSpPr>
          <p:cNvPr id="15" name="Text 11"/>
          <p:cNvSpPr/>
          <p:nvPr/>
        </p:nvSpPr>
        <p:spPr>
          <a:xfrm>
            <a:off x="8813125" y="1982033"/>
            <a:ext cx="5103257" cy="135612"/>
          </a:xfrm>
          <a:prstGeom prst="rect">
            <a:avLst/>
          </a:prstGeom>
          <a:noFill/>
          <a:ln/>
        </p:spPr>
        <p:txBody>
          <a:bodyPr wrap="none" lIns="0" tIns="0" rIns="0" bIns="0" rtlCol="0" anchor="t"/>
          <a:lstStyle/>
          <a:p>
            <a:pPr algn="ctr" indent="0" marL="0">
              <a:lnSpc>
                <a:spcPts val="1050"/>
              </a:lnSpc>
              <a:buNone/>
            </a:pPr>
            <a:r>
              <a:rPr lang="en-US" sz="900" dirty="0">
                <a:solidFill>
                  <a:srgbClr val="3D3838"/>
                </a:solidFill>
                <a:latin typeface="Source Sans 3" pitchFamily="34" charset="0"/>
                <a:ea typeface="Source Sans 3" pitchFamily="34" charset="-122"/>
                <a:cs typeface="Source Sans 3" pitchFamily="34" charset="-120"/>
              </a:rPr>
              <a:t>Global personalized medicine market size</a:t>
            </a:r>
            <a:endParaRPr lang="en-US" sz="900" dirty="0"/>
          </a:p>
        </p:txBody>
      </p:sp>
      <p:sp>
        <p:nvSpPr>
          <p:cNvPr id="16" name="Text 12"/>
          <p:cNvSpPr/>
          <p:nvPr/>
        </p:nvSpPr>
        <p:spPr>
          <a:xfrm>
            <a:off x="8813125" y="2303502"/>
            <a:ext cx="5103257" cy="386953"/>
          </a:xfrm>
          <a:prstGeom prst="rect">
            <a:avLst/>
          </a:prstGeom>
          <a:noFill/>
          <a:ln/>
        </p:spPr>
        <p:txBody>
          <a:bodyPr wrap="none" lIns="0" tIns="0" rIns="0" bIns="0" rtlCol="0" anchor="t"/>
          <a:lstStyle/>
          <a:p>
            <a:pPr algn="ctr" indent="0" marL="0">
              <a:lnSpc>
                <a:spcPts val="3000"/>
              </a:lnSpc>
              <a:buNone/>
            </a:pPr>
            <a:r>
              <a:rPr lang="en-US" sz="3000" b="1" dirty="0">
                <a:solidFill>
                  <a:srgbClr val="3D3838"/>
                </a:solidFill>
                <a:latin typeface="Montserrat Bold" pitchFamily="34" charset="0"/>
                <a:ea typeface="Montserrat Bold" pitchFamily="34" charset="-122"/>
                <a:cs typeface="Montserrat Bold" pitchFamily="34" charset="-120"/>
              </a:rPr>
              <a:t>39%</a:t>
            </a:r>
            <a:endParaRPr lang="en-US" sz="3000" dirty="0"/>
          </a:p>
        </p:txBody>
      </p:sp>
      <p:sp>
        <p:nvSpPr>
          <p:cNvPr id="17" name="Text 13"/>
          <p:cNvSpPr/>
          <p:nvPr/>
        </p:nvSpPr>
        <p:spPr>
          <a:xfrm>
            <a:off x="10698480" y="2796778"/>
            <a:ext cx="1332428" cy="166449"/>
          </a:xfrm>
          <a:prstGeom prst="rect">
            <a:avLst/>
          </a:prstGeom>
          <a:noFill/>
          <a:ln/>
        </p:spPr>
        <p:txBody>
          <a:bodyPr wrap="none" lIns="0" tIns="0" rIns="0" bIns="0" rtlCol="0" anchor="t"/>
          <a:lstStyle/>
          <a:p>
            <a:pPr algn="ctr" indent="0" marL="0">
              <a:lnSpc>
                <a:spcPts val="1300"/>
              </a:lnSpc>
              <a:buNone/>
            </a:pPr>
            <a:r>
              <a:rPr lang="en-US" sz="1000" b="1" dirty="0">
                <a:solidFill>
                  <a:srgbClr val="3D3838"/>
                </a:solidFill>
                <a:latin typeface="Montserrat Bold" pitchFamily="34" charset="0"/>
                <a:ea typeface="Montserrat Bold" pitchFamily="34" charset="-122"/>
                <a:cs typeface="Montserrat Bold" pitchFamily="34" charset="-120"/>
              </a:rPr>
              <a:t>FDA Approvals</a:t>
            </a:r>
            <a:endParaRPr lang="en-US" sz="1000" dirty="0"/>
          </a:p>
        </p:txBody>
      </p:sp>
      <p:sp>
        <p:nvSpPr>
          <p:cNvPr id="18" name="Text 14"/>
          <p:cNvSpPr/>
          <p:nvPr/>
        </p:nvSpPr>
        <p:spPr>
          <a:xfrm>
            <a:off x="8813125" y="3026807"/>
            <a:ext cx="5103257" cy="135612"/>
          </a:xfrm>
          <a:prstGeom prst="rect">
            <a:avLst/>
          </a:prstGeom>
          <a:noFill/>
          <a:ln/>
        </p:spPr>
        <p:txBody>
          <a:bodyPr wrap="none" lIns="0" tIns="0" rIns="0" bIns="0" rtlCol="0" anchor="t"/>
          <a:lstStyle/>
          <a:p>
            <a:pPr algn="ctr" indent="0" marL="0">
              <a:lnSpc>
                <a:spcPts val="1050"/>
              </a:lnSpc>
              <a:buNone/>
            </a:pPr>
            <a:r>
              <a:rPr lang="en-US" sz="900" dirty="0">
                <a:solidFill>
                  <a:srgbClr val="3D3838"/>
                </a:solidFill>
                <a:latin typeface="Source Sans 3" pitchFamily="34" charset="0"/>
                <a:ea typeface="Source Sans 3" pitchFamily="34" charset="-122"/>
                <a:cs typeface="Source Sans 3" pitchFamily="34" charset="-120"/>
              </a:rPr>
              <a:t>2021 drug approvals involving personalized medicines</a:t>
            </a:r>
            <a:endParaRPr lang="en-US" sz="900" dirty="0"/>
          </a:p>
        </p:txBody>
      </p:sp>
      <p:sp>
        <p:nvSpPr>
          <p:cNvPr id="19" name="Text 15"/>
          <p:cNvSpPr/>
          <p:nvPr/>
        </p:nvSpPr>
        <p:spPr>
          <a:xfrm>
            <a:off x="721519" y="4871561"/>
            <a:ext cx="2713434" cy="199787"/>
          </a:xfrm>
          <a:prstGeom prst="rect">
            <a:avLst/>
          </a:prstGeom>
          <a:noFill/>
          <a:ln/>
        </p:spPr>
        <p:txBody>
          <a:bodyPr wrap="none" lIns="0" tIns="0" rIns="0" bIns="0" rtlCol="0" anchor="t"/>
          <a:lstStyle/>
          <a:p>
            <a:pPr algn="l" indent="0" marL="0">
              <a:lnSpc>
                <a:spcPts val="1550"/>
              </a:lnSpc>
              <a:buNone/>
            </a:pPr>
            <a:r>
              <a:rPr lang="en-US" sz="1250" b="1" dirty="0">
                <a:solidFill>
                  <a:srgbClr val="000000"/>
                </a:solidFill>
                <a:latin typeface="Montserrat Bold" pitchFamily="34" charset="0"/>
                <a:ea typeface="Montserrat Bold" pitchFamily="34" charset="-122"/>
                <a:cs typeface="Montserrat Bold" pitchFamily="34" charset="-120"/>
              </a:rPr>
              <a:t>Competitive Landscape Analysis</a:t>
            </a:r>
            <a:endParaRPr lang="en-US" sz="1250" dirty="0"/>
          </a:p>
        </p:txBody>
      </p:sp>
      <p:sp>
        <p:nvSpPr>
          <p:cNvPr id="20" name="Text 16"/>
          <p:cNvSpPr/>
          <p:nvPr/>
        </p:nvSpPr>
        <p:spPr>
          <a:xfrm>
            <a:off x="721519" y="5166836"/>
            <a:ext cx="13187363" cy="339090"/>
          </a:xfrm>
          <a:prstGeom prst="rect">
            <a:avLst/>
          </a:prstGeom>
          <a:noFill/>
          <a:ln/>
        </p:spPr>
        <p:txBody>
          <a:bodyPr wrap="square" lIns="0" tIns="0" rIns="0" bIns="0" rtlCol="0" anchor="t"/>
          <a:lstStyle/>
          <a:p>
            <a:pPr algn="l" indent="0" marL="0">
              <a:lnSpc>
                <a:spcPts val="1300"/>
              </a:lnSpc>
              <a:buNone/>
            </a:pPr>
            <a:r>
              <a:rPr lang="en-US" sz="1150" dirty="0">
                <a:solidFill>
                  <a:srgbClr val="3D3838"/>
                </a:solidFill>
                <a:latin typeface="Source Sans 3" pitchFamily="34" charset="0"/>
                <a:ea typeface="Source Sans 3" pitchFamily="34" charset="-122"/>
                <a:cs typeface="Source Sans 3" pitchFamily="34" charset="-120"/>
              </a:rPr>
              <a:t>The market for digital personalized medicine and intelligent healthcare is nascent, fragmented, and experiencing rapid growth, driven by emerging AI and Digital Twins technologies. While several well-funded companies operate in related spaces, none directly compete with Gemini's comprehensive physician-focused platform.</a:t>
            </a:r>
            <a:endParaRPr lang="en-US" sz="1150" dirty="0"/>
          </a:p>
        </p:txBody>
      </p:sp>
      <p:sp>
        <p:nvSpPr>
          <p:cNvPr id="21" name="Shape 17"/>
          <p:cNvSpPr/>
          <p:nvPr/>
        </p:nvSpPr>
        <p:spPr>
          <a:xfrm>
            <a:off x="721519" y="5577483"/>
            <a:ext cx="4353401" cy="604957"/>
          </a:xfrm>
          <a:prstGeom prst="roundRect">
            <a:avLst>
              <a:gd name="adj" fmla="val 2908"/>
            </a:avLst>
          </a:prstGeom>
          <a:solidFill>
            <a:srgbClr val="FFFFFF"/>
          </a:solidFill>
          <a:ln w="15240">
            <a:solidFill>
              <a:srgbClr val="D8D4D4"/>
            </a:solidFill>
            <a:prstDash val="solid"/>
          </a:ln>
        </p:spPr>
      </p:sp>
      <p:sp>
        <p:nvSpPr>
          <p:cNvPr id="22" name="Text 18"/>
          <p:cNvSpPr/>
          <p:nvPr/>
        </p:nvSpPr>
        <p:spPr>
          <a:xfrm>
            <a:off x="2231946" y="5709880"/>
            <a:ext cx="1332428" cy="166449"/>
          </a:xfrm>
          <a:prstGeom prst="rect">
            <a:avLst/>
          </a:prstGeom>
          <a:noFill/>
          <a:ln/>
        </p:spPr>
        <p:txBody>
          <a:bodyPr wrap="none" lIns="0" tIns="0" rIns="0" bIns="0" rtlCol="0" anchor="t"/>
          <a:lstStyle/>
          <a:p>
            <a:pPr algn="ctr" indent="0" marL="0">
              <a:lnSpc>
                <a:spcPts val="1300"/>
              </a:lnSpc>
              <a:buNone/>
            </a:pPr>
            <a:r>
              <a:rPr lang="en-US" sz="1000" b="1" dirty="0">
                <a:solidFill>
                  <a:srgbClr val="3D3838"/>
                </a:solidFill>
                <a:latin typeface="Montserrat Bold" pitchFamily="34" charset="0"/>
                <a:ea typeface="Montserrat Bold" pitchFamily="34" charset="-122"/>
                <a:cs typeface="Montserrat Bold" pitchFamily="34" charset="-120"/>
              </a:rPr>
              <a:t>Medable ($500M)</a:t>
            </a:r>
            <a:endParaRPr lang="en-US" sz="1000" dirty="0"/>
          </a:p>
        </p:txBody>
      </p:sp>
      <p:sp>
        <p:nvSpPr>
          <p:cNvPr id="23" name="Text 19"/>
          <p:cNvSpPr/>
          <p:nvPr/>
        </p:nvSpPr>
        <p:spPr>
          <a:xfrm>
            <a:off x="853916" y="5914430"/>
            <a:ext cx="4088606" cy="135612"/>
          </a:xfrm>
          <a:prstGeom prst="rect">
            <a:avLst/>
          </a:prstGeom>
          <a:noFill/>
          <a:ln/>
        </p:spPr>
        <p:txBody>
          <a:bodyPr wrap="none" lIns="0" tIns="0" rIns="0" bIns="0" rtlCol="0" anchor="t"/>
          <a:lstStyle/>
          <a:p>
            <a:pPr algn="ctr" indent="0" marL="0">
              <a:lnSpc>
                <a:spcPts val="1050"/>
              </a:lnSpc>
              <a:buNone/>
            </a:pPr>
            <a:r>
              <a:rPr lang="en-US" sz="900" dirty="0">
                <a:solidFill>
                  <a:srgbClr val="3D3838"/>
                </a:solidFill>
                <a:latin typeface="Source Sans 3" pitchFamily="34" charset="0"/>
                <a:ea typeface="Source Sans 3" pitchFamily="34" charset="-122"/>
                <a:cs typeface="Source Sans 3" pitchFamily="34" charset="-120"/>
              </a:rPr>
              <a:t>Clinical research and predictive medicine platform</a:t>
            </a:r>
            <a:endParaRPr lang="en-US" sz="900" dirty="0"/>
          </a:p>
        </p:txBody>
      </p:sp>
      <p:sp>
        <p:nvSpPr>
          <p:cNvPr id="24" name="Shape 20"/>
          <p:cNvSpPr/>
          <p:nvPr/>
        </p:nvSpPr>
        <p:spPr>
          <a:xfrm>
            <a:off x="5138499" y="5577483"/>
            <a:ext cx="4353401" cy="604957"/>
          </a:xfrm>
          <a:prstGeom prst="roundRect">
            <a:avLst>
              <a:gd name="adj" fmla="val 2908"/>
            </a:avLst>
          </a:prstGeom>
          <a:solidFill>
            <a:srgbClr val="FFFFFF"/>
          </a:solidFill>
          <a:ln w="15240">
            <a:solidFill>
              <a:srgbClr val="D8D4D4"/>
            </a:solidFill>
            <a:prstDash val="solid"/>
          </a:ln>
        </p:spPr>
      </p:sp>
      <p:sp>
        <p:nvSpPr>
          <p:cNvPr id="25" name="Text 21"/>
          <p:cNvSpPr/>
          <p:nvPr/>
        </p:nvSpPr>
        <p:spPr>
          <a:xfrm>
            <a:off x="6648926" y="5709880"/>
            <a:ext cx="1332428" cy="166449"/>
          </a:xfrm>
          <a:prstGeom prst="rect">
            <a:avLst/>
          </a:prstGeom>
          <a:noFill/>
          <a:ln/>
        </p:spPr>
        <p:txBody>
          <a:bodyPr wrap="none" lIns="0" tIns="0" rIns="0" bIns="0" rtlCol="0" anchor="t"/>
          <a:lstStyle/>
          <a:p>
            <a:pPr algn="ctr" indent="0" marL="0">
              <a:lnSpc>
                <a:spcPts val="1300"/>
              </a:lnSpc>
              <a:buNone/>
            </a:pPr>
            <a:r>
              <a:rPr lang="en-US" sz="1000" b="1" dirty="0">
                <a:solidFill>
                  <a:srgbClr val="3D3838"/>
                </a:solidFill>
                <a:latin typeface="Montserrat Bold" pitchFamily="34" charset="0"/>
                <a:ea typeface="Montserrat Bold" pitchFamily="34" charset="-122"/>
                <a:cs typeface="Montserrat Bold" pitchFamily="34" charset="-120"/>
              </a:rPr>
              <a:t>Paige ($220M)</a:t>
            </a:r>
            <a:endParaRPr lang="en-US" sz="1000" dirty="0"/>
          </a:p>
        </p:txBody>
      </p:sp>
      <p:sp>
        <p:nvSpPr>
          <p:cNvPr id="26" name="Text 22"/>
          <p:cNvSpPr/>
          <p:nvPr/>
        </p:nvSpPr>
        <p:spPr>
          <a:xfrm>
            <a:off x="5270897" y="5914430"/>
            <a:ext cx="4088606" cy="135612"/>
          </a:xfrm>
          <a:prstGeom prst="rect">
            <a:avLst/>
          </a:prstGeom>
          <a:noFill/>
          <a:ln/>
        </p:spPr>
        <p:txBody>
          <a:bodyPr wrap="none" lIns="0" tIns="0" rIns="0" bIns="0" rtlCol="0" anchor="t"/>
          <a:lstStyle/>
          <a:p>
            <a:pPr algn="ctr" indent="0" marL="0">
              <a:lnSpc>
                <a:spcPts val="1050"/>
              </a:lnSpc>
              <a:buNone/>
            </a:pPr>
            <a:r>
              <a:rPr lang="en-US" sz="900" dirty="0">
                <a:solidFill>
                  <a:srgbClr val="3D3838"/>
                </a:solidFill>
                <a:latin typeface="Source Sans 3" pitchFamily="34" charset="0"/>
                <a:ea typeface="Source Sans 3" pitchFamily="34" charset="-122"/>
                <a:cs typeface="Source Sans 3" pitchFamily="34" charset="-120"/>
              </a:rPr>
              <a:t>Software for treatment identification</a:t>
            </a:r>
            <a:endParaRPr lang="en-US" sz="900" dirty="0"/>
          </a:p>
        </p:txBody>
      </p:sp>
      <p:sp>
        <p:nvSpPr>
          <p:cNvPr id="27" name="Shape 23"/>
          <p:cNvSpPr/>
          <p:nvPr/>
        </p:nvSpPr>
        <p:spPr>
          <a:xfrm>
            <a:off x="9555480" y="5577483"/>
            <a:ext cx="4353401" cy="604957"/>
          </a:xfrm>
          <a:prstGeom prst="roundRect">
            <a:avLst>
              <a:gd name="adj" fmla="val 2908"/>
            </a:avLst>
          </a:prstGeom>
          <a:solidFill>
            <a:srgbClr val="FFFFFF"/>
          </a:solidFill>
          <a:ln w="15240">
            <a:solidFill>
              <a:srgbClr val="D8D4D4"/>
            </a:solidFill>
            <a:prstDash val="solid"/>
          </a:ln>
        </p:spPr>
      </p:sp>
      <p:sp>
        <p:nvSpPr>
          <p:cNvPr id="28" name="Text 24"/>
          <p:cNvSpPr/>
          <p:nvPr/>
        </p:nvSpPr>
        <p:spPr>
          <a:xfrm>
            <a:off x="11065907" y="5709880"/>
            <a:ext cx="1332428" cy="166449"/>
          </a:xfrm>
          <a:prstGeom prst="rect">
            <a:avLst/>
          </a:prstGeom>
          <a:noFill/>
          <a:ln/>
        </p:spPr>
        <p:txBody>
          <a:bodyPr wrap="none" lIns="0" tIns="0" rIns="0" bIns="0" rtlCol="0" anchor="t"/>
          <a:lstStyle/>
          <a:p>
            <a:pPr algn="ctr" indent="0" marL="0">
              <a:lnSpc>
                <a:spcPts val="1300"/>
              </a:lnSpc>
              <a:buNone/>
            </a:pPr>
            <a:r>
              <a:rPr lang="en-US" sz="1000" b="1" dirty="0">
                <a:solidFill>
                  <a:srgbClr val="3D3838"/>
                </a:solidFill>
                <a:latin typeface="Montserrat Bold" pitchFamily="34" charset="0"/>
                <a:ea typeface="Montserrat Bold" pitchFamily="34" charset="-122"/>
                <a:cs typeface="Montserrat Bold" pitchFamily="34" charset="-120"/>
              </a:rPr>
              <a:t>Paradigm ($203M)</a:t>
            </a:r>
            <a:endParaRPr lang="en-US" sz="1000" dirty="0"/>
          </a:p>
        </p:txBody>
      </p:sp>
      <p:sp>
        <p:nvSpPr>
          <p:cNvPr id="29" name="Text 25"/>
          <p:cNvSpPr/>
          <p:nvPr/>
        </p:nvSpPr>
        <p:spPr>
          <a:xfrm>
            <a:off x="9687878" y="5914430"/>
            <a:ext cx="4088606" cy="135612"/>
          </a:xfrm>
          <a:prstGeom prst="rect">
            <a:avLst/>
          </a:prstGeom>
          <a:noFill/>
          <a:ln/>
        </p:spPr>
        <p:txBody>
          <a:bodyPr wrap="none" lIns="0" tIns="0" rIns="0" bIns="0" rtlCol="0" anchor="t"/>
          <a:lstStyle/>
          <a:p>
            <a:pPr algn="ctr" indent="0" marL="0">
              <a:lnSpc>
                <a:spcPts val="1050"/>
              </a:lnSpc>
              <a:buNone/>
            </a:pPr>
            <a:r>
              <a:rPr lang="en-US" sz="900" dirty="0">
                <a:solidFill>
                  <a:srgbClr val="3D3838"/>
                </a:solidFill>
                <a:latin typeface="Source Sans 3" pitchFamily="34" charset="0"/>
                <a:ea typeface="Source Sans 3" pitchFamily="34" charset="-122"/>
                <a:cs typeface="Source Sans 3" pitchFamily="34" charset="-120"/>
              </a:rPr>
              <a:t>Platform for drug clinical trials</a:t>
            </a:r>
            <a:endParaRPr lang="en-US" sz="900" dirty="0"/>
          </a:p>
        </p:txBody>
      </p:sp>
      <p:sp>
        <p:nvSpPr>
          <p:cNvPr id="30" name="Shape 26"/>
          <p:cNvSpPr/>
          <p:nvPr/>
        </p:nvSpPr>
        <p:spPr>
          <a:xfrm>
            <a:off x="721519" y="6246019"/>
            <a:ext cx="4353401" cy="604957"/>
          </a:xfrm>
          <a:prstGeom prst="roundRect">
            <a:avLst>
              <a:gd name="adj" fmla="val 2908"/>
            </a:avLst>
          </a:prstGeom>
          <a:solidFill>
            <a:srgbClr val="FFFFFF"/>
          </a:solidFill>
          <a:ln w="15240">
            <a:solidFill>
              <a:srgbClr val="D8D4D4"/>
            </a:solidFill>
            <a:prstDash val="solid"/>
          </a:ln>
        </p:spPr>
      </p:sp>
      <p:sp>
        <p:nvSpPr>
          <p:cNvPr id="31" name="Text 27"/>
          <p:cNvSpPr/>
          <p:nvPr/>
        </p:nvSpPr>
        <p:spPr>
          <a:xfrm>
            <a:off x="2179082" y="6378416"/>
            <a:ext cx="1438275" cy="166449"/>
          </a:xfrm>
          <a:prstGeom prst="rect">
            <a:avLst/>
          </a:prstGeom>
          <a:noFill/>
          <a:ln/>
        </p:spPr>
        <p:txBody>
          <a:bodyPr wrap="none" lIns="0" tIns="0" rIns="0" bIns="0" rtlCol="0" anchor="t"/>
          <a:lstStyle/>
          <a:p>
            <a:pPr algn="ctr" indent="0" marL="0">
              <a:lnSpc>
                <a:spcPts val="1300"/>
              </a:lnSpc>
              <a:buNone/>
            </a:pPr>
            <a:r>
              <a:rPr lang="en-US" sz="1000" b="1" dirty="0">
                <a:solidFill>
                  <a:srgbClr val="3D3838"/>
                </a:solidFill>
                <a:latin typeface="Montserrat Bold" pitchFamily="34" charset="0"/>
                <a:ea typeface="Montserrat Bold" pitchFamily="34" charset="-122"/>
                <a:cs typeface="Montserrat Bold" pitchFamily="34" charset="-120"/>
              </a:rPr>
              <a:t>Twin Health ($200M)</a:t>
            </a:r>
            <a:endParaRPr lang="en-US" sz="1000" dirty="0"/>
          </a:p>
        </p:txBody>
      </p:sp>
      <p:sp>
        <p:nvSpPr>
          <p:cNvPr id="32" name="Text 28"/>
          <p:cNvSpPr/>
          <p:nvPr/>
        </p:nvSpPr>
        <p:spPr>
          <a:xfrm>
            <a:off x="853916" y="6582966"/>
            <a:ext cx="4088606" cy="135612"/>
          </a:xfrm>
          <a:prstGeom prst="rect">
            <a:avLst/>
          </a:prstGeom>
          <a:noFill/>
          <a:ln/>
        </p:spPr>
        <p:txBody>
          <a:bodyPr wrap="none" lIns="0" tIns="0" rIns="0" bIns="0" rtlCol="0" anchor="t"/>
          <a:lstStyle/>
          <a:p>
            <a:pPr algn="ctr" indent="0" marL="0">
              <a:lnSpc>
                <a:spcPts val="1050"/>
              </a:lnSpc>
              <a:buNone/>
            </a:pPr>
            <a:r>
              <a:rPr lang="en-US" sz="900" dirty="0">
                <a:solidFill>
                  <a:srgbClr val="3D3838"/>
                </a:solidFill>
                <a:latin typeface="Source Sans 3" pitchFamily="34" charset="0"/>
                <a:ea typeface="Source Sans 3" pitchFamily="34" charset="-122"/>
                <a:cs typeface="Source Sans 3" pitchFamily="34" charset="-120"/>
              </a:rPr>
              <a:t>IoT sensors and AI for metabolic diseases</a:t>
            </a:r>
            <a:endParaRPr lang="en-US" sz="900" dirty="0"/>
          </a:p>
        </p:txBody>
      </p:sp>
      <p:sp>
        <p:nvSpPr>
          <p:cNvPr id="33" name="Shape 29"/>
          <p:cNvSpPr/>
          <p:nvPr/>
        </p:nvSpPr>
        <p:spPr>
          <a:xfrm>
            <a:off x="5138499" y="6246019"/>
            <a:ext cx="4353401" cy="604957"/>
          </a:xfrm>
          <a:prstGeom prst="roundRect">
            <a:avLst>
              <a:gd name="adj" fmla="val 2908"/>
            </a:avLst>
          </a:prstGeom>
          <a:solidFill>
            <a:srgbClr val="FFFFFF"/>
          </a:solidFill>
          <a:ln w="15240">
            <a:solidFill>
              <a:srgbClr val="D8D4D4"/>
            </a:solidFill>
            <a:prstDash val="solid"/>
          </a:ln>
        </p:spPr>
      </p:sp>
      <p:sp>
        <p:nvSpPr>
          <p:cNvPr id="34" name="Text 30"/>
          <p:cNvSpPr/>
          <p:nvPr/>
        </p:nvSpPr>
        <p:spPr>
          <a:xfrm>
            <a:off x="6648926" y="6378416"/>
            <a:ext cx="1332428" cy="166449"/>
          </a:xfrm>
          <a:prstGeom prst="rect">
            <a:avLst/>
          </a:prstGeom>
          <a:noFill/>
          <a:ln/>
        </p:spPr>
        <p:txBody>
          <a:bodyPr wrap="none" lIns="0" tIns="0" rIns="0" bIns="0" rtlCol="0" anchor="t"/>
          <a:lstStyle/>
          <a:p>
            <a:pPr algn="ctr" indent="0" marL="0">
              <a:lnSpc>
                <a:spcPts val="1300"/>
              </a:lnSpc>
              <a:buNone/>
            </a:pPr>
            <a:r>
              <a:rPr lang="en-US" sz="1000" b="1" dirty="0">
                <a:solidFill>
                  <a:srgbClr val="3D3838"/>
                </a:solidFill>
                <a:latin typeface="Montserrat Bold" pitchFamily="34" charset="0"/>
                <a:ea typeface="Montserrat Bold" pitchFamily="34" charset="-122"/>
                <a:cs typeface="Montserrat Bold" pitchFamily="34" charset="-120"/>
              </a:rPr>
              <a:t>Unlearn.ai ($130M)</a:t>
            </a:r>
            <a:endParaRPr lang="en-US" sz="1000" dirty="0"/>
          </a:p>
        </p:txBody>
      </p:sp>
      <p:sp>
        <p:nvSpPr>
          <p:cNvPr id="35" name="Text 31"/>
          <p:cNvSpPr/>
          <p:nvPr/>
        </p:nvSpPr>
        <p:spPr>
          <a:xfrm>
            <a:off x="5270897" y="6582966"/>
            <a:ext cx="4088606" cy="135612"/>
          </a:xfrm>
          <a:prstGeom prst="rect">
            <a:avLst/>
          </a:prstGeom>
          <a:noFill/>
          <a:ln/>
        </p:spPr>
        <p:txBody>
          <a:bodyPr wrap="none" lIns="0" tIns="0" rIns="0" bIns="0" rtlCol="0" anchor="t"/>
          <a:lstStyle/>
          <a:p>
            <a:pPr algn="ctr" indent="0" marL="0">
              <a:lnSpc>
                <a:spcPts val="1050"/>
              </a:lnSpc>
              <a:buNone/>
            </a:pPr>
            <a:r>
              <a:rPr lang="en-US" sz="900" dirty="0">
                <a:solidFill>
                  <a:srgbClr val="3D3838"/>
                </a:solidFill>
                <a:latin typeface="Source Sans 3" pitchFamily="34" charset="0"/>
                <a:ea typeface="Source Sans 3" pitchFamily="34" charset="-122"/>
                <a:cs typeface="Source Sans 3" pitchFamily="34" charset="-120"/>
              </a:rPr>
              <a:t>Digital Twins for health record analysis</a:t>
            </a:r>
            <a:endParaRPr lang="en-US" sz="900" dirty="0"/>
          </a:p>
        </p:txBody>
      </p:sp>
      <p:sp>
        <p:nvSpPr>
          <p:cNvPr id="36" name="Shape 32"/>
          <p:cNvSpPr/>
          <p:nvPr/>
        </p:nvSpPr>
        <p:spPr>
          <a:xfrm>
            <a:off x="9555480" y="6246019"/>
            <a:ext cx="4353401" cy="604957"/>
          </a:xfrm>
          <a:prstGeom prst="roundRect">
            <a:avLst>
              <a:gd name="adj" fmla="val 2908"/>
            </a:avLst>
          </a:prstGeom>
          <a:solidFill>
            <a:srgbClr val="FFFFFF"/>
          </a:solidFill>
          <a:ln w="15240">
            <a:solidFill>
              <a:srgbClr val="D8D4D4"/>
            </a:solidFill>
            <a:prstDash val="solid"/>
          </a:ln>
        </p:spPr>
      </p:sp>
      <p:sp>
        <p:nvSpPr>
          <p:cNvPr id="37" name="Text 33"/>
          <p:cNvSpPr/>
          <p:nvPr/>
        </p:nvSpPr>
        <p:spPr>
          <a:xfrm>
            <a:off x="10954107" y="6378416"/>
            <a:ext cx="1556147" cy="166449"/>
          </a:xfrm>
          <a:prstGeom prst="rect">
            <a:avLst/>
          </a:prstGeom>
          <a:noFill/>
          <a:ln/>
        </p:spPr>
        <p:txBody>
          <a:bodyPr wrap="none" lIns="0" tIns="0" rIns="0" bIns="0" rtlCol="0" anchor="t"/>
          <a:lstStyle/>
          <a:p>
            <a:pPr algn="ctr" indent="0" marL="0">
              <a:lnSpc>
                <a:spcPts val="1300"/>
              </a:lnSpc>
              <a:buNone/>
            </a:pPr>
            <a:r>
              <a:rPr lang="en-US" sz="1000" b="1" dirty="0">
                <a:solidFill>
                  <a:srgbClr val="3D3838"/>
                </a:solidFill>
                <a:latin typeface="Montserrat Bold" pitchFamily="34" charset="0"/>
                <a:ea typeface="Montserrat Bold" pitchFamily="34" charset="-122"/>
                <a:cs typeface="Montserrat Bold" pitchFamily="34" charset="-120"/>
              </a:rPr>
              <a:t>Hippocratic AI ($120M)</a:t>
            </a:r>
            <a:endParaRPr lang="en-US" sz="1000" dirty="0"/>
          </a:p>
        </p:txBody>
      </p:sp>
      <p:sp>
        <p:nvSpPr>
          <p:cNvPr id="38" name="Text 34"/>
          <p:cNvSpPr/>
          <p:nvPr/>
        </p:nvSpPr>
        <p:spPr>
          <a:xfrm>
            <a:off x="9687878" y="6582966"/>
            <a:ext cx="4088606" cy="135612"/>
          </a:xfrm>
          <a:prstGeom prst="rect">
            <a:avLst/>
          </a:prstGeom>
          <a:noFill/>
          <a:ln/>
        </p:spPr>
        <p:txBody>
          <a:bodyPr wrap="none" lIns="0" tIns="0" rIns="0" bIns="0" rtlCol="0" anchor="t"/>
          <a:lstStyle/>
          <a:p>
            <a:pPr algn="ctr" indent="0" marL="0">
              <a:lnSpc>
                <a:spcPts val="1050"/>
              </a:lnSpc>
              <a:buNone/>
            </a:pPr>
            <a:r>
              <a:rPr lang="en-US" sz="900" dirty="0">
                <a:solidFill>
                  <a:srgbClr val="3D3838"/>
                </a:solidFill>
                <a:latin typeface="Source Sans 3" pitchFamily="34" charset="0"/>
                <a:ea typeface="Source Sans 3" pitchFamily="34" charset="-122"/>
                <a:cs typeface="Source Sans 3" pitchFamily="34" charset="-120"/>
              </a:rPr>
              <a:t>GenAI agent nurses for patient advice</a:t>
            </a:r>
            <a:endParaRPr lang="en-US" sz="900" dirty="0"/>
          </a:p>
        </p:txBody>
      </p:sp>
      <p:sp>
        <p:nvSpPr>
          <p:cNvPr id="39" name="Shape 35"/>
          <p:cNvSpPr/>
          <p:nvPr/>
        </p:nvSpPr>
        <p:spPr>
          <a:xfrm>
            <a:off x="721519" y="6922532"/>
            <a:ext cx="13187363" cy="547807"/>
          </a:xfrm>
          <a:prstGeom prst="roundRect">
            <a:avLst>
              <a:gd name="adj" fmla="val 3211"/>
            </a:avLst>
          </a:prstGeom>
          <a:solidFill>
            <a:srgbClr val="D6D7DC"/>
          </a:solidFill>
          <a:ln/>
        </p:spPr>
      </p:sp>
      <p:pic>
        <p:nvPicPr>
          <p:cNvPr id="40" name="Image 2" descr="preencoded.png">    </p:cNvPr>
          <p:cNvPicPr>
            <a:picLocks noChangeAspect="1"/>
          </p:cNvPicPr>
          <p:nvPr/>
        </p:nvPicPr>
        <p:blipFill>
          <a:blip r:embed="rId4"/>
          <a:stretch>
            <a:fillRect/>
          </a:stretch>
        </p:blipFill>
        <p:spPr>
          <a:xfrm>
            <a:off x="838676" y="7016591"/>
            <a:ext cx="183118" cy="146566"/>
          </a:xfrm>
          <a:prstGeom prst="rect">
            <a:avLst/>
          </a:prstGeom>
        </p:spPr>
      </p:pic>
      <p:sp>
        <p:nvSpPr>
          <p:cNvPr id="41" name="Text 36"/>
          <p:cNvSpPr/>
          <p:nvPr/>
        </p:nvSpPr>
        <p:spPr>
          <a:xfrm>
            <a:off x="1138952" y="7015401"/>
            <a:ext cx="12652772" cy="339090"/>
          </a:xfrm>
          <a:prstGeom prst="rect">
            <a:avLst/>
          </a:prstGeom>
          <a:noFill/>
          <a:ln/>
        </p:spPr>
        <p:txBody>
          <a:bodyPr wrap="square" lIns="0" tIns="0" rIns="0" bIns="0" rtlCol="0" anchor="t"/>
          <a:lstStyle/>
          <a:p>
            <a:pPr algn="l" indent="0" marL="0">
              <a:lnSpc>
                <a:spcPts val="1300"/>
              </a:lnSpc>
              <a:buNone/>
            </a:pPr>
            <a:r>
              <a:rPr lang="en-US" sz="1150" b="1" dirty="0">
                <a:solidFill>
                  <a:srgbClr val="000000"/>
                </a:solidFill>
                <a:latin typeface="Source Sans 3" pitchFamily="34" charset="0"/>
                <a:ea typeface="Source Sans 3" pitchFamily="34" charset="-122"/>
                <a:cs typeface="Source Sans 3" pitchFamily="34" charset="-120"/>
              </a:rPr>
              <a:t>Gemini's Competitive Advantage:</a:t>
            </a:r>
            <a:pPr algn="l" indent="0" marL="0">
              <a:lnSpc>
                <a:spcPts val="1300"/>
              </a:lnSpc>
              <a:buNone/>
            </a:pPr>
            <a:r>
              <a:rPr lang="en-US" sz="1150" dirty="0">
                <a:solidFill>
                  <a:srgbClr val="000000"/>
                </a:solidFill>
                <a:latin typeface="Source Sans 3" pitchFamily="34" charset="0"/>
                <a:ea typeface="Source Sans 3" pitchFamily="34" charset="-122"/>
                <a:cs typeface="Source Sans 3" pitchFamily="34" charset="-120"/>
              </a:rPr>
              <a:t> None of these companies are direct competitors—each focuses on different niches. Gemini's comprehensive Digital Twin modeling and AI tools fill a critical market gap, representing the centerpiece of advanced clinical practice and the emergence of functional personalized medicine.</a:t>
            </a:r>
            <a:endParaRPr lang="en-US" sz="1150" dirty="0"/>
          </a:p>
        </p:txBody>
      </p:sp>
      <p:sp>
        <p:nvSpPr>
          <p:cNvPr id="42" name="Shape 37"/>
          <p:cNvSpPr/>
          <p:nvPr/>
        </p:nvSpPr>
        <p:spPr>
          <a:xfrm>
            <a:off x="721519" y="7541895"/>
            <a:ext cx="2290643" cy="193953"/>
          </a:xfrm>
          <a:prstGeom prst="roundRect">
            <a:avLst>
              <a:gd name="adj" fmla="val 7255"/>
            </a:avLst>
          </a:prstGeom>
          <a:noFill/>
          <a:ln w="7620">
            <a:solidFill>
              <a:srgbClr val="2D2E34"/>
            </a:solidFill>
            <a:prstDash val="solid"/>
          </a:ln>
        </p:spPr>
      </p:sp>
      <p:sp>
        <p:nvSpPr>
          <p:cNvPr id="43" name="Text 38"/>
          <p:cNvSpPr/>
          <p:nvPr/>
        </p:nvSpPr>
        <p:spPr>
          <a:xfrm>
            <a:off x="799386" y="7584638"/>
            <a:ext cx="2134910" cy="108466"/>
          </a:xfrm>
          <a:prstGeom prst="rect">
            <a:avLst/>
          </a:prstGeom>
          <a:noFill/>
          <a:ln/>
        </p:spPr>
        <p:txBody>
          <a:bodyPr wrap="none" lIns="0" tIns="0" rIns="0" bIns="0" rtlCol="0" anchor="t"/>
          <a:lstStyle/>
          <a:p>
            <a:pPr algn="l" indent="0" marL="0">
              <a:lnSpc>
                <a:spcPts val="850"/>
              </a:lnSpc>
              <a:buNone/>
            </a:pPr>
            <a:r>
              <a:rPr lang="en-US" sz="700" dirty="0">
                <a:solidFill>
                  <a:srgbClr val="2D2E34"/>
                </a:solidFill>
                <a:latin typeface="Source Sans 3" pitchFamily="34" charset="0"/>
                <a:ea typeface="Source Sans 3" pitchFamily="34" charset="-122"/>
                <a:cs typeface="Source Sans 3" pitchFamily="34" charset="-120"/>
              </a:rPr>
              <a:t>SEE: MARKET COMPETITION ANALYSIS (65+ VENTURES)</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863798" y="666036"/>
            <a:ext cx="1439108" cy="305395"/>
          </a:xfrm>
          <a:prstGeom prst="roundRect">
            <a:avLst>
              <a:gd name="adj" fmla="val 6789"/>
            </a:avLst>
          </a:prstGeom>
          <a:noFill/>
          <a:ln w="7620">
            <a:solidFill>
              <a:srgbClr val="2D2E34"/>
            </a:solidFill>
            <a:prstDash val="solid"/>
          </a:ln>
        </p:spPr>
      </p:sp>
      <p:sp>
        <p:nvSpPr>
          <p:cNvPr id="3" name="Text 1"/>
          <p:cNvSpPr/>
          <p:nvPr/>
        </p:nvSpPr>
        <p:spPr>
          <a:xfrm>
            <a:off x="975003" y="725448"/>
            <a:ext cx="1216700" cy="186571"/>
          </a:xfrm>
          <a:prstGeom prst="rect">
            <a:avLst/>
          </a:prstGeom>
          <a:noFill/>
          <a:ln/>
        </p:spPr>
        <p:txBody>
          <a:bodyPr wrap="none" lIns="0" tIns="0" rIns="0" bIns="0" rtlCol="0" anchor="t"/>
          <a:lstStyle/>
          <a:p>
            <a:pPr algn="l" indent="0" marL="0">
              <a:lnSpc>
                <a:spcPts val="1450"/>
              </a:lnSpc>
              <a:buNone/>
            </a:pPr>
            <a:r>
              <a:rPr lang="en-US" sz="1050" dirty="0">
                <a:solidFill>
                  <a:srgbClr val="2D2E34"/>
                </a:solidFill>
                <a:latin typeface="Source Sans 3" pitchFamily="34" charset="0"/>
                <a:ea typeface="Source Sans 3" pitchFamily="34" charset="-122"/>
                <a:cs typeface="Source Sans 3" pitchFamily="34" charset="-120"/>
              </a:rPr>
              <a:t>VALUE PROPOSITION</a:t>
            </a:r>
            <a:endParaRPr lang="en-US" sz="1050" dirty="0"/>
          </a:p>
        </p:txBody>
      </p:sp>
      <p:sp>
        <p:nvSpPr>
          <p:cNvPr id="4" name="Text 2"/>
          <p:cNvSpPr/>
          <p:nvPr/>
        </p:nvSpPr>
        <p:spPr>
          <a:xfrm>
            <a:off x="863798" y="1026676"/>
            <a:ext cx="7587972" cy="490776"/>
          </a:xfrm>
          <a:prstGeom prst="rect">
            <a:avLst/>
          </a:prstGeom>
          <a:noFill/>
          <a:ln/>
        </p:spPr>
        <p:txBody>
          <a:bodyPr wrap="none" lIns="0" tIns="0" rIns="0" bIns="0" rtlCol="0" anchor="t"/>
          <a:lstStyle/>
          <a:p>
            <a:pPr algn="l" indent="0" marL="0">
              <a:lnSpc>
                <a:spcPts val="3850"/>
              </a:lnSpc>
              <a:buNone/>
            </a:pPr>
            <a:r>
              <a:rPr lang="en-US" sz="3050" b="1" dirty="0">
                <a:solidFill>
                  <a:srgbClr val="000000"/>
                </a:solidFill>
                <a:latin typeface="Montserrat Bold" pitchFamily="34" charset="0"/>
                <a:ea typeface="Montserrat Bold" pitchFamily="34" charset="-122"/>
                <a:cs typeface="Montserrat Bold" pitchFamily="34" charset="-120"/>
              </a:rPr>
              <a:t>Gemini's Superior Value Propositions</a:t>
            </a:r>
            <a:endParaRPr lang="en-US" sz="3050" dirty="0"/>
          </a:p>
        </p:txBody>
      </p:sp>
      <p:sp>
        <p:nvSpPr>
          <p:cNvPr id="5" name="Text 3"/>
          <p:cNvSpPr/>
          <p:nvPr/>
        </p:nvSpPr>
        <p:spPr>
          <a:xfrm>
            <a:off x="863798" y="1724739"/>
            <a:ext cx="12902803" cy="582930"/>
          </a:xfrm>
          <a:prstGeom prst="rect">
            <a:avLst/>
          </a:prstGeom>
          <a:noFill/>
          <a:ln/>
        </p:spPr>
        <p:txBody>
          <a:bodyPr wrap="square" lIns="0" tIns="0" rIns="0" bIns="0" rtlCol="0" anchor="t"/>
          <a:lstStyle/>
          <a:p>
            <a:pPr algn="l" indent="0" marL="0">
              <a:lnSpc>
                <a:spcPts val="2250"/>
              </a:lnSpc>
              <a:buNone/>
            </a:pPr>
            <a:r>
              <a:rPr lang="en-US" sz="1700" dirty="0">
                <a:solidFill>
                  <a:srgbClr val="3D3838"/>
                </a:solidFill>
                <a:latin typeface="Source Sans 3" pitchFamily="34" charset="0"/>
                <a:ea typeface="Source Sans 3" pitchFamily="34" charset="-122"/>
                <a:cs typeface="Source Sans 3" pitchFamily="34" charset="-120"/>
              </a:rPr>
              <a:t>Gemini delivers unmatched value across technology, economics, and market positioning—creating a compelling investment opportunity and transformative solution for healthcare providers.</a:t>
            </a:r>
            <a:endParaRPr lang="en-US" sz="1700" dirty="0"/>
          </a:p>
        </p:txBody>
      </p:sp>
      <p:sp>
        <p:nvSpPr>
          <p:cNvPr id="6" name="Shape 4"/>
          <p:cNvSpPr/>
          <p:nvPr/>
        </p:nvSpPr>
        <p:spPr>
          <a:xfrm>
            <a:off x="863798" y="2463165"/>
            <a:ext cx="4208859" cy="5100280"/>
          </a:xfrm>
          <a:prstGeom prst="roundRect">
            <a:avLst>
              <a:gd name="adj" fmla="val 9852"/>
            </a:avLst>
          </a:prstGeom>
          <a:solidFill>
            <a:srgbClr val="F2EEEE"/>
          </a:solidFill>
          <a:ln/>
        </p:spPr>
      </p:sp>
      <p:sp>
        <p:nvSpPr>
          <p:cNvPr id="7" name="Text 5"/>
          <p:cNvSpPr/>
          <p:nvPr/>
        </p:nvSpPr>
        <p:spPr>
          <a:xfrm>
            <a:off x="1036558" y="2635925"/>
            <a:ext cx="2855595" cy="294442"/>
          </a:xfrm>
          <a:prstGeom prst="rect">
            <a:avLst/>
          </a:prstGeom>
          <a:noFill/>
          <a:ln/>
        </p:spPr>
        <p:txBody>
          <a:bodyPr wrap="none" lIns="0" tIns="0" rIns="0" bIns="0" rtlCol="0" anchor="t"/>
          <a:lstStyle/>
          <a:p>
            <a:pPr algn="l" indent="0" marL="0">
              <a:lnSpc>
                <a:spcPts val="2300"/>
              </a:lnSpc>
              <a:buNone/>
            </a:pPr>
            <a:r>
              <a:rPr lang="en-US" sz="1850" b="1" dirty="0">
                <a:solidFill>
                  <a:srgbClr val="3D3838"/>
                </a:solidFill>
                <a:latin typeface="Montserrat Bold" pitchFamily="34" charset="0"/>
                <a:ea typeface="Montserrat Bold" pitchFamily="34" charset="-122"/>
                <a:cs typeface="Montserrat Bold" pitchFamily="34" charset="-120"/>
              </a:rPr>
              <a:t>Technology Superiority</a:t>
            </a:r>
            <a:endParaRPr lang="en-US" sz="1850" dirty="0"/>
          </a:p>
        </p:txBody>
      </p:sp>
      <p:sp>
        <p:nvSpPr>
          <p:cNvPr id="8" name="Text 6"/>
          <p:cNvSpPr/>
          <p:nvPr/>
        </p:nvSpPr>
        <p:spPr>
          <a:xfrm>
            <a:off x="1036558" y="3013234"/>
            <a:ext cx="3863340" cy="233124"/>
          </a:xfrm>
          <a:prstGeom prst="rect">
            <a:avLst/>
          </a:prstGeom>
          <a:noFill/>
          <a:ln/>
        </p:spPr>
        <p:txBody>
          <a:bodyPr wrap="none" lIns="0" tIns="0" rIns="0" bIns="0" rtlCol="0" anchor="t"/>
          <a:lstStyle/>
          <a:p>
            <a:pPr algn="l" indent="0" marL="0">
              <a:lnSpc>
                <a:spcPts val="1800"/>
              </a:lnSpc>
              <a:buNone/>
            </a:pPr>
            <a:r>
              <a:rPr lang="en-US" sz="1350" b="1" dirty="0">
                <a:solidFill>
                  <a:srgbClr val="3D3838"/>
                </a:solidFill>
                <a:latin typeface="Source Sans 3" pitchFamily="34" charset="0"/>
                <a:ea typeface="Source Sans 3" pitchFamily="34" charset="-122"/>
                <a:cs typeface="Source Sans 3" pitchFamily="34" charset="-120"/>
              </a:rPr>
              <a:t>Integration &amp; Simplification</a:t>
            </a:r>
            <a:endParaRPr lang="en-US" sz="1350" dirty="0"/>
          </a:p>
        </p:txBody>
      </p:sp>
      <p:sp>
        <p:nvSpPr>
          <p:cNvPr id="9" name="Text 7"/>
          <p:cNvSpPr/>
          <p:nvPr/>
        </p:nvSpPr>
        <p:spPr>
          <a:xfrm>
            <a:off x="1036558" y="3329226"/>
            <a:ext cx="3863340" cy="1398746"/>
          </a:xfrm>
          <a:prstGeom prst="rect">
            <a:avLst/>
          </a:prstGeom>
          <a:noFill/>
          <a:ln/>
        </p:spPr>
        <p:txBody>
          <a:bodyPr wrap="squar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Our digital healthcare platform with Digital Twin modeling, software agents, and PRM technologies supplies on-demand modular tools that integrate and simplify clinical medicine practice. Unlike competitors offering point solutions, Gemini provides a comprehensive ecosystem.</a:t>
            </a:r>
            <a:endParaRPr lang="en-US" sz="1350" dirty="0"/>
          </a:p>
        </p:txBody>
      </p:sp>
      <p:sp>
        <p:nvSpPr>
          <p:cNvPr id="10" name="Text 8"/>
          <p:cNvSpPr/>
          <p:nvPr/>
        </p:nvSpPr>
        <p:spPr>
          <a:xfrm>
            <a:off x="1036558" y="4810839"/>
            <a:ext cx="3863340" cy="233124"/>
          </a:xfrm>
          <a:prstGeom prst="rect">
            <a:avLst/>
          </a:prstGeom>
          <a:noFill/>
          <a:ln/>
        </p:spPr>
        <p:txBody>
          <a:bodyPr wrap="none" lIns="0" tIns="0" rIns="0" bIns="0" rtlCol="0" anchor="t"/>
          <a:lstStyle/>
          <a:p>
            <a:pPr algn="l" indent="0" marL="0">
              <a:lnSpc>
                <a:spcPts val="1800"/>
              </a:lnSpc>
              <a:buNone/>
            </a:pPr>
            <a:r>
              <a:rPr lang="en-US" sz="1350" b="1" dirty="0">
                <a:solidFill>
                  <a:srgbClr val="3D3838"/>
                </a:solidFill>
                <a:latin typeface="Source Sans 3" pitchFamily="34" charset="0"/>
                <a:ea typeface="Source Sans 3" pitchFamily="34" charset="-122"/>
                <a:cs typeface="Source Sans 3" pitchFamily="34" charset="-120"/>
              </a:rPr>
              <a:t>Precision Medicine Solutions</a:t>
            </a:r>
            <a:endParaRPr lang="en-US" sz="1350" dirty="0"/>
          </a:p>
        </p:txBody>
      </p:sp>
      <p:sp>
        <p:nvSpPr>
          <p:cNvPr id="11" name="Text 9"/>
          <p:cNvSpPr/>
          <p:nvPr/>
        </p:nvSpPr>
        <p:spPr>
          <a:xfrm>
            <a:off x="1036558" y="5126831"/>
            <a:ext cx="3863340" cy="932498"/>
          </a:xfrm>
          <a:prstGeom prst="rect">
            <a:avLst/>
          </a:prstGeom>
          <a:noFill/>
          <a:ln/>
        </p:spPr>
        <p:txBody>
          <a:bodyPr wrap="squar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Digital Twins modeling for diagnostics and therapeutics delivers genuine precision medicine—far superior to simple symptom-based AI diagnostics offered by competitors.</a:t>
            </a:r>
            <a:endParaRPr lang="en-US" sz="1350" dirty="0"/>
          </a:p>
        </p:txBody>
      </p:sp>
      <p:sp>
        <p:nvSpPr>
          <p:cNvPr id="12" name="Text 10"/>
          <p:cNvSpPr/>
          <p:nvPr/>
        </p:nvSpPr>
        <p:spPr>
          <a:xfrm>
            <a:off x="1036558" y="6142196"/>
            <a:ext cx="3863340" cy="233124"/>
          </a:xfrm>
          <a:prstGeom prst="rect">
            <a:avLst/>
          </a:prstGeom>
          <a:noFill/>
          <a:ln/>
        </p:spPr>
        <p:txBody>
          <a:bodyPr wrap="none" lIns="0" tIns="0" rIns="0" bIns="0" rtlCol="0" anchor="t"/>
          <a:lstStyle/>
          <a:p>
            <a:pPr algn="l" indent="0" marL="0">
              <a:lnSpc>
                <a:spcPts val="1800"/>
              </a:lnSpc>
              <a:buNone/>
            </a:pPr>
            <a:r>
              <a:rPr lang="en-US" sz="1350" b="1" dirty="0">
                <a:solidFill>
                  <a:srgbClr val="3D3838"/>
                </a:solidFill>
                <a:latin typeface="Source Sans 3" pitchFamily="34" charset="0"/>
                <a:ea typeface="Source Sans 3" pitchFamily="34" charset="-122"/>
                <a:cs typeface="Source Sans 3" pitchFamily="34" charset="-120"/>
              </a:rPr>
              <a:t>Competitive Moat</a:t>
            </a:r>
            <a:endParaRPr lang="en-US" sz="1350" dirty="0"/>
          </a:p>
        </p:txBody>
      </p:sp>
      <p:sp>
        <p:nvSpPr>
          <p:cNvPr id="13" name="Text 11"/>
          <p:cNvSpPr/>
          <p:nvPr/>
        </p:nvSpPr>
        <p:spPr>
          <a:xfrm>
            <a:off x="1036558" y="6458188"/>
            <a:ext cx="3863340" cy="932498"/>
          </a:xfrm>
          <a:prstGeom prst="rect">
            <a:avLst/>
          </a:prstGeom>
          <a:noFill/>
          <a:ln/>
        </p:spPr>
        <p:txBody>
          <a:bodyPr wrap="squar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Medical Digital Twins have high technical barriers to entry. Combined with our strong intellectual property portfolio, this provides sustainable competitive advantage that protects market position.</a:t>
            </a:r>
            <a:endParaRPr lang="en-US" sz="1350" dirty="0"/>
          </a:p>
        </p:txBody>
      </p:sp>
      <p:sp>
        <p:nvSpPr>
          <p:cNvPr id="14" name="Shape 12"/>
          <p:cNvSpPr/>
          <p:nvPr/>
        </p:nvSpPr>
        <p:spPr>
          <a:xfrm>
            <a:off x="5210770" y="2463165"/>
            <a:ext cx="4208859" cy="5100280"/>
          </a:xfrm>
          <a:prstGeom prst="roundRect">
            <a:avLst>
              <a:gd name="adj" fmla="val 9852"/>
            </a:avLst>
          </a:prstGeom>
          <a:solidFill>
            <a:srgbClr val="F2EEEE"/>
          </a:solidFill>
          <a:ln/>
        </p:spPr>
      </p:sp>
      <p:sp>
        <p:nvSpPr>
          <p:cNvPr id="15" name="Text 13"/>
          <p:cNvSpPr/>
          <p:nvPr/>
        </p:nvSpPr>
        <p:spPr>
          <a:xfrm>
            <a:off x="5383530" y="2635925"/>
            <a:ext cx="2356009" cy="294442"/>
          </a:xfrm>
          <a:prstGeom prst="rect">
            <a:avLst/>
          </a:prstGeom>
          <a:noFill/>
          <a:ln/>
        </p:spPr>
        <p:txBody>
          <a:bodyPr wrap="none" lIns="0" tIns="0" rIns="0" bIns="0" rtlCol="0" anchor="t"/>
          <a:lstStyle/>
          <a:p>
            <a:pPr algn="l" indent="0" marL="0">
              <a:lnSpc>
                <a:spcPts val="2300"/>
              </a:lnSpc>
              <a:buNone/>
            </a:pPr>
            <a:r>
              <a:rPr lang="en-US" sz="1850" b="1" dirty="0">
                <a:solidFill>
                  <a:srgbClr val="3D3838"/>
                </a:solidFill>
                <a:latin typeface="Montserrat Bold" pitchFamily="34" charset="0"/>
                <a:ea typeface="Montserrat Bold" pitchFamily="34" charset="-122"/>
                <a:cs typeface="Montserrat Bold" pitchFamily="34" charset="-120"/>
              </a:rPr>
              <a:t>Value Superiority</a:t>
            </a:r>
            <a:endParaRPr lang="en-US" sz="1850" dirty="0"/>
          </a:p>
        </p:txBody>
      </p:sp>
      <p:sp>
        <p:nvSpPr>
          <p:cNvPr id="16" name="Text 14"/>
          <p:cNvSpPr/>
          <p:nvPr/>
        </p:nvSpPr>
        <p:spPr>
          <a:xfrm>
            <a:off x="5383530" y="3013234"/>
            <a:ext cx="3863340" cy="233124"/>
          </a:xfrm>
          <a:prstGeom prst="rect">
            <a:avLst/>
          </a:prstGeom>
          <a:noFill/>
          <a:ln/>
        </p:spPr>
        <p:txBody>
          <a:bodyPr wrap="none" lIns="0" tIns="0" rIns="0" bIns="0" rtlCol="0" anchor="t"/>
          <a:lstStyle/>
          <a:p>
            <a:pPr algn="l" indent="0" marL="0">
              <a:lnSpc>
                <a:spcPts val="1800"/>
              </a:lnSpc>
              <a:buNone/>
            </a:pPr>
            <a:r>
              <a:rPr lang="en-US" sz="1350" b="1" dirty="0">
                <a:solidFill>
                  <a:srgbClr val="3D3838"/>
                </a:solidFill>
                <a:latin typeface="Source Sans 3" pitchFamily="34" charset="0"/>
                <a:ea typeface="Source Sans 3" pitchFamily="34" charset="-122"/>
                <a:cs typeface="Source Sans 3" pitchFamily="34" charset="-120"/>
              </a:rPr>
              <a:t>Quality at Optimal Cost</a:t>
            </a:r>
            <a:endParaRPr lang="en-US" sz="1350" dirty="0"/>
          </a:p>
        </p:txBody>
      </p:sp>
      <p:sp>
        <p:nvSpPr>
          <p:cNvPr id="17" name="Text 15"/>
          <p:cNvSpPr/>
          <p:nvPr/>
        </p:nvSpPr>
        <p:spPr>
          <a:xfrm>
            <a:off x="5383530" y="3329226"/>
            <a:ext cx="3863340" cy="932498"/>
          </a:xfrm>
          <a:prstGeom prst="rect">
            <a:avLst/>
          </a:prstGeom>
          <a:noFill/>
          <a:ln/>
        </p:spPr>
        <p:txBody>
          <a:bodyPr wrap="squar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We maximize customer value by delivering quality health services at a superior cost proposition. Our subscription model ensures physicians receive exceptional ROI.</a:t>
            </a:r>
            <a:endParaRPr lang="en-US" sz="1350" dirty="0"/>
          </a:p>
        </p:txBody>
      </p:sp>
      <p:sp>
        <p:nvSpPr>
          <p:cNvPr id="18" name="Text 16"/>
          <p:cNvSpPr/>
          <p:nvPr/>
        </p:nvSpPr>
        <p:spPr>
          <a:xfrm>
            <a:off x="5383530" y="4344591"/>
            <a:ext cx="3863340" cy="233124"/>
          </a:xfrm>
          <a:prstGeom prst="rect">
            <a:avLst/>
          </a:prstGeom>
          <a:noFill/>
          <a:ln/>
        </p:spPr>
        <p:txBody>
          <a:bodyPr wrap="none" lIns="0" tIns="0" rIns="0" bIns="0" rtlCol="0" anchor="t"/>
          <a:lstStyle/>
          <a:p>
            <a:pPr algn="l" indent="0" marL="0">
              <a:lnSpc>
                <a:spcPts val="1800"/>
              </a:lnSpc>
              <a:buNone/>
            </a:pPr>
            <a:r>
              <a:rPr lang="en-US" sz="1350" b="1" dirty="0">
                <a:solidFill>
                  <a:srgbClr val="3D3838"/>
                </a:solidFill>
                <a:latin typeface="Source Sans 3" pitchFamily="34" charset="0"/>
                <a:ea typeface="Source Sans 3" pitchFamily="34" charset="-122"/>
                <a:cs typeface="Source Sans 3" pitchFamily="34" charset="-120"/>
              </a:rPr>
              <a:t>Customization &amp; Automation</a:t>
            </a:r>
            <a:endParaRPr lang="en-US" sz="1350" dirty="0"/>
          </a:p>
        </p:txBody>
      </p:sp>
      <p:sp>
        <p:nvSpPr>
          <p:cNvPr id="19" name="Text 17"/>
          <p:cNvSpPr/>
          <p:nvPr/>
        </p:nvSpPr>
        <p:spPr>
          <a:xfrm>
            <a:off x="5383530" y="4660582"/>
            <a:ext cx="3863340" cy="1165622"/>
          </a:xfrm>
          <a:prstGeom prst="rect">
            <a:avLst/>
          </a:prstGeom>
          <a:noFill/>
          <a:ln/>
        </p:spPr>
        <p:txBody>
          <a:bodyPr wrap="squar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Gemini provides compelling automation tools to unify, customize, and optimize patient experiences through a flexible subscription model. Physicians tailor only the services they need, avoiding unnecessary costs.</a:t>
            </a:r>
            <a:endParaRPr lang="en-US" sz="1350" dirty="0"/>
          </a:p>
        </p:txBody>
      </p:sp>
      <p:sp>
        <p:nvSpPr>
          <p:cNvPr id="20" name="Text 18"/>
          <p:cNvSpPr/>
          <p:nvPr/>
        </p:nvSpPr>
        <p:spPr>
          <a:xfrm>
            <a:off x="5383530" y="5909072"/>
            <a:ext cx="3863340" cy="233124"/>
          </a:xfrm>
          <a:prstGeom prst="rect">
            <a:avLst/>
          </a:prstGeom>
          <a:noFill/>
          <a:ln/>
        </p:spPr>
        <p:txBody>
          <a:bodyPr wrap="none" lIns="0" tIns="0" rIns="0" bIns="0" rtlCol="0" anchor="t"/>
          <a:lstStyle/>
          <a:p>
            <a:pPr algn="l" indent="0" marL="0">
              <a:lnSpc>
                <a:spcPts val="1800"/>
              </a:lnSpc>
              <a:buNone/>
            </a:pPr>
            <a:r>
              <a:rPr lang="en-US" sz="1350" b="1" dirty="0">
                <a:solidFill>
                  <a:srgbClr val="3D3838"/>
                </a:solidFill>
                <a:latin typeface="Source Sans 3" pitchFamily="34" charset="0"/>
                <a:ea typeface="Source Sans 3" pitchFamily="34" charset="-122"/>
                <a:cs typeface="Source Sans 3" pitchFamily="34" charset="-120"/>
              </a:rPr>
              <a:t>Financial Benefits</a:t>
            </a:r>
            <a:endParaRPr lang="en-US" sz="1350" dirty="0"/>
          </a:p>
        </p:txBody>
      </p:sp>
      <p:sp>
        <p:nvSpPr>
          <p:cNvPr id="21" name="Text 19"/>
          <p:cNvSpPr/>
          <p:nvPr/>
        </p:nvSpPr>
        <p:spPr>
          <a:xfrm>
            <a:off x="5383530" y="6225064"/>
            <a:ext cx="3863340" cy="932498"/>
          </a:xfrm>
          <a:prstGeom prst="rect">
            <a:avLst/>
          </a:prstGeom>
          <a:noFill/>
          <a:ln/>
        </p:spPr>
        <p:txBody>
          <a:bodyPr wrap="squar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Our services are partly deductible for tax benefits and health insurance reimbursement, enhancing overall customer value and reducing the effective cost of adoption.</a:t>
            </a:r>
            <a:endParaRPr lang="en-US" sz="1350" dirty="0"/>
          </a:p>
        </p:txBody>
      </p:sp>
      <p:sp>
        <p:nvSpPr>
          <p:cNvPr id="22" name="Shape 20"/>
          <p:cNvSpPr/>
          <p:nvPr/>
        </p:nvSpPr>
        <p:spPr>
          <a:xfrm>
            <a:off x="9557742" y="2463165"/>
            <a:ext cx="4208859" cy="5100280"/>
          </a:xfrm>
          <a:prstGeom prst="roundRect">
            <a:avLst>
              <a:gd name="adj" fmla="val 9852"/>
            </a:avLst>
          </a:prstGeom>
          <a:solidFill>
            <a:srgbClr val="F2EEEE"/>
          </a:solidFill>
          <a:ln/>
        </p:spPr>
      </p:sp>
      <p:sp>
        <p:nvSpPr>
          <p:cNvPr id="23" name="Text 21"/>
          <p:cNvSpPr/>
          <p:nvPr/>
        </p:nvSpPr>
        <p:spPr>
          <a:xfrm>
            <a:off x="9730502" y="2635925"/>
            <a:ext cx="2356009" cy="294442"/>
          </a:xfrm>
          <a:prstGeom prst="rect">
            <a:avLst/>
          </a:prstGeom>
          <a:noFill/>
          <a:ln/>
        </p:spPr>
        <p:txBody>
          <a:bodyPr wrap="none" lIns="0" tIns="0" rIns="0" bIns="0" rtlCol="0" anchor="t"/>
          <a:lstStyle/>
          <a:p>
            <a:pPr algn="l" indent="0" marL="0">
              <a:lnSpc>
                <a:spcPts val="2300"/>
              </a:lnSpc>
              <a:buNone/>
            </a:pPr>
            <a:r>
              <a:rPr lang="en-US" sz="1850" b="1" dirty="0">
                <a:solidFill>
                  <a:srgbClr val="3D3838"/>
                </a:solidFill>
                <a:latin typeface="Montserrat Bold" pitchFamily="34" charset="0"/>
                <a:ea typeface="Montserrat Bold" pitchFamily="34" charset="-122"/>
                <a:cs typeface="Montserrat Bold" pitchFamily="34" charset="-120"/>
              </a:rPr>
              <a:t>Market Superiority</a:t>
            </a:r>
            <a:endParaRPr lang="en-US" sz="1850" dirty="0"/>
          </a:p>
        </p:txBody>
      </p:sp>
      <p:sp>
        <p:nvSpPr>
          <p:cNvPr id="24" name="Text 22"/>
          <p:cNvSpPr/>
          <p:nvPr/>
        </p:nvSpPr>
        <p:spPr>
          <a:xfrm>
            <a:off x="9730502" y="3013234"/>
            <a:ext cx="3863340" cy="233124"/>
          </a:xfrm>
          <a:prstGeom prst="rect">
            <a:avLst/>
          </a:prstGeom>
          <a:noFill/>
          <a:ln/>
        </p:spPr>
        <p:txBody>
          <a:bodyPr wrap="none" lIns="0" tIns="0" rIns="0" bIns="0" rtlCol="0" anchor="t"/>
          <a:lstStyle/>
          <a:p>
            <a:pPr algn="l" indent="0" marL="0">
              <a:lnSpc>
                <a:spcPts val="1800"/>
              </a:lnSpc>
              <a:buNone/>
            </a:pPr>
            <a:r>
              <a:rPr lang="en-US" sz="1350" b="1" dirty="0">
                <a:solidFill>
                  <a:srgbClr val="3D3838"/>
                </a:solidFill>
                <a:latin typeface="Source Sans 3" pitchFamily="34" charset="0"/>
                <a:ea typeface="Source Sans 3" pitchFamily="34" charset="-122"/>
                <a:cs typeface="Source Sans 3" pitchFamily="34" charset="-120"/>
              </a:rPr>
              <a:t>Addressing Physician Shortages</a:t>
            </a:r>
            <a:endParaRPr lang="en-US" sz="1350" dirty="0"/>
          </a:p>
        </p:txBody>
      </p:sp>
      <p:sp>
        <p:nvSpPr>
          <p:cNvPr id="25" name="Text 23"/>
          <p:cNvSpPr/>
          <p:nvPr/>
        </p:nvSpPr>
        <p:spPr>
          <a:xfrm>
            <a:off x="9730502" y="3329226"/>
            <a:ext cx="3863340" cy="1165622"/>
          </a:xfrm>
          <a:prstGeom prst="rect">
            <a:avLst/>
          </a:prstGeom>
          <a:noFill/>
          <a:ln/>
        </p:spPr>
        <p:txBody>
          <a:bodyPr wrap="squar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With critical doctor shortages nationwide, our advanced technologies enhance physician productivity and efficiency—allowing each doctor to serve more patients without compromising care quality.</a:t>
            </a:r>
            <a:endParaRPr lang="en-US" sz="1350" dirty="0"/>
          </a:p>
        </p:txBody>
      </p:sp>
      <p:sp>
        <p:nvSpPr>
          <p:cNvPr id="26" name="Text 24"/>
          <p:cNvSpPr/>
          <p:nvPr/>
        </p:nvSpPr>
        <p:spPr>
          <a:xfrm>
            <a:off x="9730502" y="4577715"/>
            <a:ext cx="3863340" cy="233124"/>
          </a:xfrm>
          <a:prstGeom prst="rect">
            <a:avLst/>
          </a:prstGeom>
          <a:noFill/>
          <a:ln/>
        </p:spPr>
        <p:txBody>
          <a:bodyPr wrap="none" lIns="0" tIns="0" rIns="0" bIns="0" rtlCol="0" anchor="t"/>
          <a:lstStyle/>
          <a:p>
            <a:pPr algn="l" indent="0" marL="0">
              <a:lnSpc>
                <a:spcPts val="1800"/>
              </a:lnSpc>
              <a:buNone/>
            </a:pPr>
            <a:r>
              <a:rPr lang="en-US" sz="1350" b="1" dirty="0">
                <a:solidFill>
                  <a:srgbClr val="3D3838"/>
                </a:solidFill>
                <a:latin typeface="Source Sans 3" pitchFamily="34" charset="0"/>
                <a:ea typeface="Source Sans 3" pitchFamily="34" charset="-122"/>
                <a:cs typeface="Source Sans 3" pitchFamily="34" charset="-120"/>
              </a:rPr>
              <a:t>Market Integration</a:t>
            </a:r>
            <a:endParaRPr lang="en-US" sz="1350" dirty="0"/>
          </a:p>
        </p:txBody>
      </p:sp>
      <p:sp>
        <p:nvSpPr>
          <p:cNvPr id="27" name="Text 25"/>
          <p:cNvSpPr/>
          <p:nvPr/>
        </p:nvSpPr>
        <p:spPr>
          <a:xfrm>
            <a:off x="9730502" y="4893707"/>
            <a:ext cx="3863340" cy="932498"/>
          </a:xfrm>
          <a:prstGeom prst="rect">
            <a:avLst/>
          </a:prstGeom>
          <a:noFill/>
          <a:ln/>
        </p:spPr>
        <p:txBody>
          <a:bodyPr wrap="squar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Given extensive market fragmentation, Gemini supplies critical tools to integrate clinical medicine practice, creating a unified platform that replaces disparate point solutions.</a:t>
            </a:r>
            <a:endParaRPr lang="en-US" sz="1350" dirty="0"/>
          </a:p>
        </p:txBody>
      </p:sp>
      <p:sp>
        <p:nvSpPr>
          <p:cNvPr id="28" name="Text 26"/>
          <p:cNvSpPr/>
          <p:nvPr/>
        </p:nvSpPr>
        <p:spPr>
          <a:xfrm>
            <a:off x="9730502" y="5909072"/>
            <a:ext cx="3863340" cy="233124"/>
          </a:xfrm>
          <a:prstGeom prst="rect">
            <a:avLst/>
          </a:prstGeom>
          <a:noFill/>
          <a:ln/>
        </p:spPr>
        <p:txBody>
          <a:bodyPr wrap="none" lIns="0" tIns="0" rIns="0" bIns="0" rtlCol="0" anchor="t"/>
          <a:lstStyle/>
          <a:p>
            <a:pPr algn="l" indent="0" marL="0">
              <a:lnSpc>
                <a:spcPts val="1800"/>
              </a:lnSpc>
              <a:buNone/>
            </a:pPr>
            <a:r>
              <a:rPr lang="en-US" sz="1350" b="1" dirty="0">
                <a:solidFill>
                  <a:srgbClr val="3D3838"/>
                </a:solidFill>
                <a:latin typeface="Source Sans 3" pitchFamily="34" charset="0"/>
                <a:ea typeface="Source Sans 3" pitchFamily="34" charset="-122"/>
                <a:cs typeface="Source Sans 3" pitchFamily="34" charset="-120"/>
              </a:rPr>
              <a:t>Democratizing Healthcare</a:t>
            </a:r>
            <a:endParaRPr lang="en-US" sz="1350" dirty="0"/>
          </a:p>
        </p:txBody>
      </p:sp>
      <p:sp>
        <p:nvSpPr>
          <p:cNvPr id="29" name="Text 27"/>
          <p:cNvSpPr/>
          <p:nvPr/>
        </p:nvSpPr>
        <p:spPr>
          <a:xfrm>
            <a:off x="9730502" y="6225064"/>
            <a:ext cx="3863340" cy="699373"/>
          </a:xfrm>
          <a:prstGeom prst="rect">
            <a:avLst/>
          </a:prstGeom>
          <a:noFill/>
          <a:ln/>
        </p:spPr>
        <p:txBody>
          <a:bodyPr wrap="squar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We democratize healthcare by decentralizing power in the healthcare system, returning control to doctors and patients rather than institutional bureaucracies.</a:t>
            </a:r>
            <a:endParaRPr lang="en-US" sz="13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863798" y="642342"/>
            <a:ext cx="1478399" cy="338018"/>
          </a:xfrm>
          <a:prstGeom prst="roundRect">
            <a:avLst>
              <a:gd name="adj" fmla="val 6901"/>
            </a:avLst>
          </a:prstGeom>
          <a:solidFill>
            <a:srgbClr val="E4E4E7"/>
          </a:solidFill>
          <a:ln/>
        </p:spPr>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80361" y="733544"/>
            <a:ext cx="155496" cy="155496"/>
          </a:xfrm>
          <a:prstGeom prst="rect">
            <a:avLst/>
          </a:prstGeom>
        </p:spPr>
      </p:pic>
      <p:sp>
        <p:nvSpPr>
          <p:cNvPr id="4" name="Text 1"/>
          <p:cNvSpPr/>
          <p:nvPr/>
        </p:nvSpPr>
        <p:spPr>
          <a:xfrm>
            <a:off x="1213604" y="700564"/>
            <a:ext cx="1012031" cy="221575"/>
          </a:xfrm>
          <a:prstGeom prst="rect">
            <a:avLst/>
          </a:prstGeom>
          <a:noFill/>
          <a:ln/>
        </p:spPr>
        <p:txBody>
          <a:bodyPr wrap="none" lIns="0" tIns="0" rIns="0" bIns="0" rtlCol="0" anchor="t"/>
          <a:lstStyle/>
          <a:p>
            <a:pPr algn="l" indent="0" marL="0">
              <a:lnSpc>
                <a:spcPts val="1700"/>
              </a:lnSpc>
              <a:buNone/>
            </a:pPr>
            <a:r>
              <a:rPr lang="en-US" sz="1200" dirty="0">
                <a:solidFill>
                  <a:srgbClr val="3D3838"/>
                </a:solidFill>
                <a:latin typeface="Source Sans 3" pitchFamily="34" charset="0"/>
                <a:ea typeface="Source Sans 3" pitchFamily="34" charset="-122"/>
                <a:cs typeface="Source Sans 3" pitchFamily="34" charset="-120"/>
              </a:rPr>
              <a:t>GO-TO-MARKET</a:t>
            </a:r>
            <a:endParaRPr lang="en-US" sz="1200" dirty="0"/>
          </a:p>
        </p:txBody>
      </p:sp>
      <p:sp>
        <p:nvSpPr>
          <p:cNvPr id="5" name="Text 2"/>
          <p:cNvSpPr/>
          <p:nvPr/>
        </p:nvSpPr>
        <p:spPr>
          <a:xfrm>
            <a:off x="863798" y="1050250"/>
            <a:ext cx="4417695" cy="552093"/>
          </a:xfrm>
          <a:prstGeom prst="rect">
            <a:avLst/>
          </a:prstGeom>
          <a:noFill/>
          <a:ln/>
        </p:spPr>
        <p:txBody>
          <a:bodyPr wrap="none" lIns="0" tIns="0" rIns="0" bIns="0" rtlCol="0" anchor="t"/>
          <a:lstStyle/>
          <a:p>
            <a:pPr algn="l" indent="0" marL="0">
              <a:lnSpc>
                <a:spcPts val="4300"/>
              </a:lnSpc>
              <a:buNone/>
            </a:pPr>
            <a:r>
              <a:rPr lang="en-US" sz="3450" b="1" dirty="0">
                <a:solidFill>
                  <a:srgbClr val="000000"/>
                </a:solidFill>
                <a:latin typeface="Montserrat Bold" pitchFamily="34" charset="0"/>
                <a:ea typeface="Montserrat Bold" pitchFamily="34" charset="-122"/>
                <a:cs typeface="Montserrat Bold" pitchFamily="34" charset="-120"/>
              </a:rPr>
              <a:t>Sales Strategy</a:t>
            </a:r>
            <a:endParaRPr lang="en-US" sz="3450" dirty="0"/>
          </a:p>
        </p:txBody>
      </p:sp>
      <p:sp>
        <p:nvSpPr>
          <p:cNvPr id="6" name="Text 3"/>
          <p:cNvSpPr/>
          <p:nvPr/>
        </p:nvSpPr>
        <p:spPr>
          <a:xfrm>
            <a:off x="863798" y="1864638"/>
            <a:ext cx="12902803" cy="554117"/>
          </a:xfrm>
          <a:prstGeom prst="rect">
            <a:avLst/>
          </a:prstGeom>
          <a:noFill/>
          <a:ln/>
        </p:spPr>
        <p:txBody>
          <a:bodyPr wrap="square" lIns="0" tIns="0" rIns="0" bIns="0" rtlCol="0" anchor="t"/>
          <a:lstStyle/>
          <a:p>
            <a:pPr algn="l" indent="0" marL="0">
              <a:lnSpc>
                <a:spcPts val="2150"/>
              </a:lnSpc>
              <a:buNone/>
            </a:pPr>
            <a:r>
              <a:rPr lang="en-US" sz="1500" dirty="0">
                <a:solidFill>
                  <a:srgbClr val="3D3838"/>
                </a:solidFill>
                <a:latin typeface="Source Sans 3" pitchFamily="34" charset="0"/>
                <a:ea typeface="Source Sans 3" pitchFamily="34" charset="-122"/>
                <a:cs typeface="Source Sans 3" pitchFamily="34" charset="-120"/>
              </a:rPr>
              <a:t>Gemini operates as a technology company selling advanced Digital Twin and AI solutions that solve critical clinical problems. Our SaaS-based subscription model provides recurring revenue while delivering exceptional value to physicians and medical researchers.</a:t>
            </a:r>
            <a:endParaRPr lang="en-US" sz="1500" dirty="0"/>
          </a:p>
        </p:txBody>
      </p:sp>
      <p:sp>
        <p:nvSpPr>
          <p:cNvPr id="7" name="Text 4"/>
          <p:cNvSpPr/>
          <p:nvPr/>
        </p:nvSpPr>
        <p:spPr>
          <a:xfrm>
            <a:off x="863798" y="2681049"/>
            <a:ext cx="3965615" cy="331232"/>
          </a:xfrm>
          <a:prstGeom prst="rect">
            <a:avLst/>
          </a:prstGeom>
          <a:noFill/>
          <a:ln/>
        </p:spPr>
        <p:txBody>
          <a:bodyPr wrap="none" lIns="0" tIns="0" rIns="0" bIns="0" rtlCol="0" anchor="t"/>
          <a:lstStyle/>
          <a:p>
            <a:pPr algn="l" indent="0" marL="0">
              <a:lnSpc>
                <a:spcPts val="2600"/>
              </a:lnSpc>
              <a:buNone/>
            </a:pPr>
            <a:r>
              <a:rPr lang="en-US" sz="2050" b="1" dirty="0">
                <a:solidFill>
                  <a:srgbClr val="000000"/>
                </a:solidFill>
                <a:latin typeface="Montserrat Bold" pitchFamily="34" charset="0"/>
                <a:ea typeface="Montserrat Bold" pitchFamily="34" charset="-122"/>
                <a:cs typeface="Montserrat Bold" pitchFamily="34" charset="-120"/>
              </a:rPr>
              <a:t>Revenue Model Architecture</a:t>
            </a:r>
            <a:endParaRPr lang="en-US" sz="2050" dirty="0"/>
          </a:p>
        </p:txBody>
      </p:sp>
      <p:sp>
        <p:nvSpPr>
          <p:cNvPr id="8" name="Text 5"/>
          <p:cNvSpPr/>
          <p:nvPr/>
        </p:nvSpPr>
        <p:spPr>
          <a:xfrm>
            <a:off x="863798" y="3449479"/>
            <a:ext cx="2919651" cy="275987"/>
          </a:xfrm>
          <a:prstGeom prst="rect">
            <a:avLst/>
          </a:prstGeom>
          <a:noFill/>
          <a:ln/>
        </p:spPr>
        <p:txBody>
          <a:bodyPr wrap="none" lIns="0" tIns="0" rIns="0" bIns="0" rtlCol="0" anchor="t"/>
          <a:lstStyle/>
          <a:p>
            <a:pPr algn="l" indent="0" marL="0">
              <a:lnSpc>
                <a:spcPts val="2150"/>
              </a:lnSpc>
              <a:buNone/>
            </a:pPr>
            <a:r>
              <a:rPr lang="en-US" sz="1700" b="1" dirty="0">
                <a:solidFill>
                  <a:srgbClr val="000000"/>
                </a:solidFill>
                <a:latin typeface="Montserrat Bold" pitchFamily="34" charset="0"/>
                <a:ea typeface="Montserrat Bold" pitchFamily="34" charset="-122"/>
                <a:cs typeface="Montserrat Bold" pitchFamily="34" charset="-120"/>
              </a:rPr>
              <a:t>Core Subscriptions (GMS)</a:t>
            </a:r>
            <a:endParaRPr lang="en-US" sz="1700" dirty="0"/>
          </a:p>
        </p:txBody>
      </p:sp>
      <p:sp>
        <p:nvSpPr>
          <p:cNvPr id="9" name="Text 6"/>
          <p:cNvSpPr/>
          <p:nvPr/>
        </p:nvSpPr>
        <p:spPr>
          <a:xfrm>
            <a:off x="863798" y="3900368"/>
            <a:ext cx="6214348" cy="554117"/>
          </a:xfrm>
          <a:prstGeom prst="rect">
            <a:avLst/>
          </a:prstGeom>
          <a:noFill/>
          <a:ln/>
        </p:spPr>
        <p:txBody>
          <a:bodyPr wrap="square" lIns="0" tIns="0" rIns="0" bIns="0" rtlCol="0" anchor="t"/>
          <a:lstStyle/>
          <a:p>
            <a:pPr algn="l" indent="0" marL="0">
              <a:lnSpc>
                <a:spcPts val="2150"/>
              </a:lnSpc>
              <a:buNone/>
            </a:pPr>
            <a:r>
              <a:rPr lang="en-US" sz="1500" dirty="0">
                <a:solidFill>
                  <a:srgbClr val="3D3838"/>
                </a:solidFill>
                <a:latin typeface="Source Sans 3" pitchFamily="34" charset="0"/>
                <a:ea typeface="Source Sans 3" pitchFamily="34" charset="-122"/>
                <a:cs typeface="Source Sans 3" pitchFamily="34" charset="-120"/>
              </a:rPr>
              <a:t>Physician subscriptions include basic monthly services with multiple service tiers:</a:t>
            </a:r>
            <a:endParaRPr lang="en-US" sz="1500" dirty="0"/>
          </a:p>
        </p:txBody>
      </p:sp>
      <p:sp>
        <p:nvSpPr>
          <p:cNvPr id="10" name="Text 7"/>
          <p:cNvSpPr/>
          <p:nvPr/>
        </p:nvSpPr>
        <p:spPr>
          <a:xfrm>
            <a:off x="863798" y="4611886"/>
            <a:ext cx="6214348" cy="1107966"/>
          </a:xfrm>
          <a:prstGeom prst="rect">
            <a:avLst/>
          </a:prstGeom>
          <a:noFill/>
          <a:ln/>
        </p:spPr>
        <p:txBody>
          <a:bodyPr wrap="square" lIns="0" tIns="0" rIns="0" bIns="0" rtlCol="0" anchor="t"/>
          <a:lstStyle/>
          <a:p>
            <a:pPr algn="l" marL="342900" indent="-342900">
              <a:lnSpc>
                <a:spcPts val="2150"/>
              </a:lnSpc>
              <a:buSzPct val="100000"/>
              <a:buChar char="•"/>
            </a:pPr>
            <a:r>
              <a:rPr lang="en-US" sz="1500" b="1" dirty="0">
                <a:solidFill>
                  <a:srgbClr val="3D3838"/>
                </a:solidFill>
                <a:latin typeface="Source Sans 3" pitchFamily="34" charset="0"/>
                <a:ea typeface="Source Sans 3" pitchFamily="34" charset="-122"/>
                <a:cs typeface="Source Sans 3" pitchFamily="34" charset="-120"/>
              </a:rPr>
              <a:t>Digital Twins:</a:t>
            </a:r>
            <a:pPr algn="l" indent="0" marL="0">
              <a:lnSpc>
                <a:spcPts val="2150"/>
              </a:lnSpc>
              <a:buNone/>
            </a:pPr>
            <a:r>
              <a:rPr lang="en-US" sz="1500" dirty="0">
                <a:solidFill>
                  <a:srgbClr val="3D3838"/>
                </a:solidFill>
                <a:latin typeface="Source Sans 3" pitchFamily="34" charset="0"/>
                <a:ea typeface="Source Sans 3" pitchFamily="34" charset="-122"/>
                <a:cs typeface="Source Sans 3" pitchFamily="34" charset="-120"/>
              </a:rPr>
              <a:t> Multiple modeling levels for diagnostics, therapeutics, and prognostics</a:t>
            </a:r>
            <a:endParaRPr lang="en-US" sz="1500" dirty="0"/>
          </a:p>
          <a:p>
            <a:pPr algn="l" marL="342900" indent="-342900">
              <a:lnSpc>
                <a:spcPts val="2150"/>
              </a:lnSpc>
              <a:buSzPct val="100000"/>
              <a:buChar char="•"/>
            </a:pPr>
            <a:r>
              <a:rPr lang="en-US" sz="1500" b="1" dirty="0">
                <a:solidFill>
                  <a:srgbClr val="3D3838"/>
                </a:solidFill>
                <a:latin typeface="Source Sans 3" pitchFamily="34" charset="0"/>
                <a:ea typeface="Source Sans 3" pitchFamily="34" charset="-122"/>
                <a:cs typeface="Source Sans 3" pitchFamily="34" charset="-120"/>
              </a:rPr>
              <a:t>Personal Health Assistants:</a:t>
            </a:r>
            <a:pPr algn="l" indent="0" marL="0">
              <a:lnSpc>
                <a:spcPts val="2150"/>
              </a:lnSpc>
              <a:buNone/>
            </a:pPr>
            <a:r>
              <a:rPr lang="en-US" sz="1500" dirty="0">
                <a:solidFill>
                  <a:srgbClr val="3D3838"/>
                </a:solidFill>
                <a:latin typeface="Source Sans 3" pitchFamily="34" charset="0"/>
                <a:ea typeface="Source Sans 3" pitchFamily="34" charset="-122"/>
                <a:cs typeface="Source Sans 3" pitchFamily="34" charset="-120"/>
              </a:rPr>
              <a:t> Tiered agent service levels s</a:t>
            </a:r>
            <a:endParaRPr lang="en-US" sz="1500" dirty="0"/>
          </a:p>
          <a:p>
            <a:pPr algn="l" marL="342900" indent="-342900">
              <a:lnSpc>
                <a:spcPts val="2150"/>
              </a:lnSpc>
              <a:buSzPct val="100000"/>
              <a:buChar char="•"/>
            </a:pPr>
            <a:r>
              <a:rPr lang="en-US" sz="1500" b="1" dirty="0">
                <a:solidFill>
                  <a:srgbClr val="3D3838"/>
                </a:solidFill>
                <a:latin typeface="Source Sans 3" pitchFamily="34" charset="0"/>
                <a:ea typeface="Source Sans 3" pitchFamily="34" charset="-122"/>
                <a:cs typeface="Source Sans 3" pitchFamily="34" charset="-120"/>
              </a:rPr>
              <a:t>Patient Relationship Management:</a:t>
            </a:r>
            <a:pPr algn="l" indent="0" marL="0">
              <a:lnSpc>
                <a:spcPts val="2150"/>
              </a:lnSpc>
              <a:buNone/>
            </a:pPr>
            <a:r>
              <a:rPr lang="en-US" sz="1500" dirty="0">
                <a:solidFill>
                  <a:srgbClr val="3D3838"/>
                </a:solidFill>
                <a:latin typeface="Source Sans 3" pitchFamily="34" charset="0"/>
                <a:ea typeface="Source Sans 3" pitchFamily="34" charset="-122"/>
                <a:cs typeface="Source Sans 3" pitchFamily="34" charset="-120"/>
              </a:rPr>
              <a:t> Variable software service packages</a:t>
            </a:r>
            <a:endParaRPr lang="en-US" sz="1500" dirty="0"/>
          </a:p>
        </p:txBody>
      </p:sp>
      <p:sp>
        <p:nvSpPr>
          <p:cNvPr id="11" name="Text 8"/>
          <p:cNvSpPr/>
          <p:nvPr/>
        </p:nvSpPr>
        <p:spPr>
          <a:xfrm>
            <a:off x="863798" y="5632126"/>
            <a:ext cx="6214348" cy="554117"/>
          </a:xfrm>
          <a:prstGeom prst="rect">
            <a:avLst/>
          </a:prstGeom>
          <a:noFill/>
          <a:ln/>
        </p:spPr>
        <p:txBody>
          <a:bodyPr wrap="square" lIns="0" tIns="0" rIns="0" bIns="0" rtlCol="0" anchor="t"/>
          <a:lstStyle/>
          <a:p>
            <a:pPr algn="l" indent="0" marL="0">
              <a:lnSpc>
                <a:spcPts val="2150"/>
              </a:lnSpc>
              <a:buNone/>
            </a:pPr>
            <a:r>
              <a:rPr lang="en-US" sz="1500" dirty="0">
                <a:solidFill>
                  <a:srgbClr val="3D3838"/>
                </a:solidFill>
                <a:latin typeface="Source Sans 3" pitchFamily="34" charset="0"/>
                <a:ea typeface="Source Sans 3" pitchFamily="34" charset="-122"/>
                <a:cs typeface="Source Sans 3" pitchFamily="34" charset="-120"/>
              </a:rPr>
              <a:t>Our à la carte structure enables physicians and researchers to tailor services precisely to their needs, ensuring optimal product-market fit.</a:t>
            </a:r>
            <a:endParaRPr lang="en-US" sz="1500" dirty="0"/>
          </a:p>
        </p:txBody>
      </p:sp>
      <p:sp>
        <p:nvSpPr>
          <p:cNvPr id="12" name="Text 9"/>
          <p:cNvSpPr/>
          <p:nvPr/>
        </p:nvSpPr>
        <p:spPr>
          <a:xfrm>
            <a:off x="7559873" y="3449479"/>
            <a:ext cx="2872383" cy="275987"/>
          </a:xfrm>
          <a:prstGeom prst="rect">
            <a:avLst/>
          </a:prstGeom>
          <a:noFill/>
          <a:ln/>
        </p:spPr>
        <p:txBody>
          <a:bodyPr wrap="none" lIns="0" tIns="0" rIns="0" bIns="0" rtlCol="0" anchor="t"/>
          <a:lstStyle/>
          <a:p>
            <a:pPr algn="l" indent="0" marL="0">
              <a:lnSpc>
                <a:spcPts val="2150"/>
              </a:lnSpc>
              <a:buNone/>
            </a:pPr>
            <a:r>
              <a:rPr lang="en-US" sz="1700" b="1" dirty="0">
                <a:solidFill>
                  <a:srgbClr val="000000"/>
                </a:solidFill>
                <a:latin typeface="Montserrat Bold" pitchFamily="34" charset="0"/>
                <a:ea typeface="Montserrat Bold" pitchFamily="34" charset="-122"/>
                <a:cs typeface="Montserrat Bold" pitchFamily="34" charset="-120"/>
              </a:rPr>
              <a:t>Partner Referral Services</a:t>
            </a:r>
            <a:endParaRPr lang="en-US" sz="1700" dirty="0"/>
          </a:p>
        </p:txBody>
      </p:sp>
      <p:sp>
        <p:nvSpPr>
          <p:cNvPr id="13" name="Text 10"/>
          <p:cNvSpPr/>
          <p:nvPr/>
        </p:nvSpPr>
        <p:spPr>
          <a:xfrm>
            <a:off x="7559873" y="3900368"/>
            <a:ext cx="6214348" cy="277058"/>
          </a:xfrm>
          <a:prstGeom prst="rect">
            <a:avLst/>
          </a:prstGeom>
          <a:noFill/>
          <a:ln/>
        </p:spPr>
        <p:txBody>
          <a:bodyPr wrap="none" lIns="0" tIns="0" rIns="0" bIns="0" rtlCol="0" anchor="t"/>
          <a:lstStyle/>
          <a:p>
            <a:pPr algn="l" indent="0" marL="0">
              <a:lnSpc>
                <a:spcPts val="2150"/>
              </a:lnSpc>
              <a:buNone/>
            </a:pPr>
            <a:r>
              <a:rPr lang="en-US" sz="1500" dirty="0">
                <a:solidFill>
                  <a:srgbClr val="3D3838"/>
                </a:solidFill>
                <a:latin typeface="Source Sans 3" pitchFamily="34" charset="0"/>
                <a:ea typeface="Source Sans 3" pitchFamily="34" charset="-122"/>
                <a:cs typeface="Source Sans 3" pitchFamily="34" charset="-120"/>
              </a:rPr>
              <a:t>Multiple partnership channels generate additional revenue:</a:t>
            </a:r>
            <a:endParaRPr lang="en-US" sz="1500" dirty="0"/>
          </a:p>
        </p:txBody>
      </p:sp>
      <p:sp>
        <p:nvSpPr>
          <p:cNvPr id="14" name="Text 11"/>
          <p:cNvSpPr/>
          <p:nvPr/>
        </p:nvSpPr>
        <p:spPr>
          <a:xfrm>
            <a:off x="7559873" y="4334828"/>
            <a:ext cx="6214348" cy="1384958"/>
          </a:xfrm>
          <a:prstGeom prst="rect">
            <a:avLst/>
          </a:prstGeom>
          <a:noFill/>
          <a:ln/>
        </p:spPr>
        <p:txBody>
          <a:bodyPr wrap="square" lIns="0" tIns="0" rIns="0" bIns="0" rtlCol="0" anchor="t"/>
          <a:lstStyle/>
          <a:p>
            <a:pPr algn="l" marL="342900" indent="-342900">
              <a:lnSpc>
                <a:spcPts val="2150"/>
              </a:lnSpc>
              <a:buSzPct val="100000"/>
              <a:buFont typeface="+mj-lt"/>
              <a:buAutoNum type="arabicPeriod" startAt="1"/>
            </a:pPr>
            <a:r>
              <a:rPr lang="en-US" sz="1500" dirty="0">
                <a:solidFill>
                  <a:srgbClr val="3D3838"/>
                </a:solidFill>
                <a:latin typeface="Source Sans 3" pitchFamily="34" charset="0"/>
                <a:ea typeface="Source Sans 3" pitchFamily="34" charset="-122"/>
                <a:cs typeface="Source Sans 3" pitchFamily="34" charset="-120"/>
              </a:rPr>
              <a:t>Specialist physician referrals</a:t>
            </a:r>
            <a:endParaRPr lang="en-US" sz="1500" dirty="0"/>
          </a:p>
          <a:p>
            <a:pPr algn="l" marL="342900" indent="-342900">
              <a:lnSpc>
                <a:spcPts val="2150"/>
              </a:lnSpc>
              <a:buSzPct val="100000"/>
              <a:buFont typeface="+mj-lt"/>
              <a:buAutoNum type="arabicPeriod" startAt="2"/>
            </a:pPr>
            <a:r>
              <a:rPr lang="en-US" sz="1500" dirty="0">
                <a:solidFill>
                  <a:srgbClr val="3D3838"/>
                </a:solidFill>
                <a:latin typeface="Source Sans 3" pitchFamily="34" charset="0"/>
                <a:ea typeface="Source Sans 3" pitchFamily="34" charset="-122"/>
                <a:cs typeface="Source Sans 3" pitchFamily="34" charset="-120"/>
              </a:rPr>
              <a:t>Bio/pharma company connections</a:t>
            </a:r>
            <a:endParaRPr lang="en-US" sz="1500" dirty="0"/>
          </a:p>
          <a:p>
            <a:pPr algn="l" marL="342900" indent="-342900">
              <a:lnSpc>
                <a:spcPts val="2150"/>
              </a:lnSpc>
              <a:buSzPct val="100000"/>
              <a:buFont typeface="+mj-lt"/>
              <a:buAutoNum type="arabicPeriod" startAt="3"/>
            </a:pPr>
            <a:r>
              <a:rPr lang="en-US" sz="1500" dirty="0">
                <a:solidFill>
                  <a:srgbClr val="3D3838"/>
                </a:solidFill>
                <a:latin typeface="Source Sans 3" pitchFamily="34" charset="0"/>
                <a:ea typeface="Source Sans 3" pitchFamily="34" charset="-122"/>
                <a:cs typeface="Source Sans 3" pitchFamily="34" charset="-120"/>
              </a:rPr>
              <a:t>Pharmacy network partnerships</a:t>
            </a:r>
            <a:endParaRPr lang="en-US" sz="1500" dirty="0"/>
          </a:p>
          <a:p>
            <a:pPr algn="l" marL="342900" indent="-342900">
              <a:lnSpc>
                <a:spcPts val="2150"/>
              </a:lnSpc>
              <a:buSzPct val="100000"/>
              <a:buFont typeface="+mj-lt"/>
              <a:buAutoNum type="arabicPeriod" startAt="4"/>
            </a:pPr>
            <a:r>
              <a:rPr lang="en-US" sz="1500" dirty="0">
                <a:solidFill>
                  <a:srgbClr val="3D3838"/>
                </a:solidFill>
                <a:latin typeface="Source Sans 3" pitchFamily="34" charset="0"/>
                <a:ea typeface="Source Sans 3" pitchFamily="34" charset="-122"/>
                <a:cs typeface="Source Sans 3" pitchFamily="34" charset="-120"/>
              </a:rPr>
              <a:t>Genomic testing service partnerships</a:t>
            </a:r>
            <a:endParaRPr lang="en-US" sz="1500" dirty="0"/>
          </a:p>
          <a:p>
            <a:pPr algn="l" marL="342900" indent="-342900">
              <a:lnSpc>
                <a:spcPts val="2150"/>
              </a:lnSpc>
              <a:buSzPct val="100000"/>
              <a:buFont typeface="+mj-lt"/>
              <a:buAutoNum type="arabicPeriod" startAt="5"/>
            </a:pPr>
            <a:r>
              <a:rPr lang="en-US" sz="1500" dirty="0">
                <a:solidFill>
                  <a:srgbClr val="3D3838"/>
                </a:solidFill>
                <a:latin typeface="Source Sans 3" pitchFamily="34" charset="0"/>
                <a:ea typeface="Source Sans 3" pitchFamily="34" charset="-122"/>
                <a:cs typeface="Source Sans 3" pitchFamily="34" charset="-120"/>
              </a:rPr>
              <a:t>Computational analysis partnerships</a:t>
            </a:r>
            <a:endParaRPr lang="en-US" sz="1500" dirty="0"/>
          </a:p>
        </p:txBody>
      </p:sp>
      <p:sp>
        <p:nvSpPr>
          <p:cNvPr id="15" name="Text 12"/>
          <p:cNvSpPr/>
          <p:nvPr/>
        </p:nvSpPr>
        <p:spPr>
          <a:xfrm>
            <a:off x="7559873" y="5754522"/>
            <a:ext cx="6214348" cy="277058"/>
          </a:xfrm>
          <a:prstGeom prst="rect">
            <a:avLst/>
          </a:prstGeom>
          <a:noFill/>
          <a:ln/>
        </p:spPr>
        <p:txBody>
          <a:bodyPr wrap="none" lIns="0" tIns="0" rIns="0" bIns="0" rtlCol="0" anchor="t"/>
          <a:lstStyle/>
          <a:p>
            <a:pPr algn="l" indent="0" marL="0">
              <a:lnSpc>
                <a:spcPts val="2150"/>
              </a:lnSpc>
              <a:buNone/>
            </a:pPr>
            <a:r>
              <a:rPr lang="en-US" sz="1500" dirty="0">
                <a:solidFill>
                  <a:srgbClr val="3D3838"/>
                </a:solidFill>
                <a:latin typeface="Source Sans 3" pitchFamily="34" charset="0"/>
                <a:ea typeface="Source Sans 3" pitchFamily="34" charset="-122"/>
                <a:cs typeface="Source Sans 3" pitchFamily="34" charset="-120"/>
              </a:rPr>
              <a:t>Each partnership generates referral fees or revenue sharing arrangements.</a:t>
            </a:r>
            <a:endParaRPr lang="en-US" sz="1500" dirty="0"/>
          </a:p>
        </p:txBody>
      </p:sp>
      <p:sp>
        <p:nvSpPr>
          <p:cNvPr id="16" name="Shape 13"/>
          <p:cNvSpPr/>
          <p:nvPr/>
        </p:nvSpPr>
        <p:spPr>
          <a:xfrm>
            <a:off x="863798" y="6637507"/>
            <a:ext cx="12902803" cy="31909"/>
          </a:xfrm>
          <a:prstGeom prst="rect">
            <a:avLst/>
          </a:prstGeom>
          <a:solidFill>
            <a:srgbClr val="3D3838">
              <a:alpha val="50000"/>
            </a:srgbClr>
          </a:solidFill>
          <a:ln/>
        </p:spPr>
      </p:sp>
      <p:sp>
        <p:nvSpPr>
          <p:cNvPr id="17" name="Shape 14"/>
          <p:cNvSpPr/>
          <p:nvPr/>
        </p:nvSpPr>
        <p:spPr>
          <a:xfrm>
            <a:off x="863798" y="6866090"/>
            <a:ext cx="3791545" cy="353258"/>
          </a:xfrm>
          <a:prstGeom prst="roundRect">
            <a:avLst>
              <a:gd name="adj" fmla="val 6603"/>
            </a:avLst>
          </a:prstGeom>
          <a:noFill/>
          <a:ln w="7620">
            <a:solidFill>
              <a:srgbClr val="2D2E34"/>
            </a:solidFill>
            <a:prstDash val="solid"/>
          </a:ln>
        </p:spPr>
      </p:sp>
      <p:sp>
        <p:nvSpPr>
          <p:cNvPr id="18" name="Text 15"/>
          <p:cNvSpPr/>
          <p:nvPr/>
        </p:nvSpPr>
        <p:spPr>
          <a:xfrm>
            <a:off x="987981" y="6931931"/>
            <a:ext cx="3543181" cy="221575"/>
          </a:xfrm>
          <a:prstGeom prst="rect">
            <a:avLst/>
          </a:prstGeom>
          <a:noFill/>
          <a:ln/>
        </p:spPr>
        <p:txBody>
          <a:bodyPr wrap="none" lIns="0" tIns="0" rIns="0" bIns="0" rtlCol="0" anchor="t"/>
          <a:lstStyle/>
          <a:p>
            <a:pPr algn="l" indent="0" marL="0">
              <a:lnSpc>
                <a:spcPts val="1700"/>
              </a:lnSpc>
              <a:buNone/>
            </a:pPr>
            <a:r>
              <a:rPr lang="en-US" sz="1200" dirty="0">
                <a:solidFill>
                  <a:srgbClr val="2D2E34"/>
                </a:solidFill>
                <a:latin typeface="Source Sans 3" pitchFamily="34" charset="0"/>
                <a:ea typeface="Source Sans 3" pitchFamily="34" charset="-122"/>
                <a:cs typeface="Source Sans 3" pitchFamily="34" charset="-120"/>
              </a:rPr>
              <a:t>SEE: GO-TO-MARKET STRATEGY &amp; SALES PROJECTIONS</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863798" y="1716167"/>
            <a:ext cx="2307908" cy="403860"/>
          </a:xfrm>
          <a:prstGeom prst="roundRect">
            <a:avLst>
              <a:gd name="adj" fmla="val 6417"/>
            </a:avLst>
          </a:prstGeom>
          <a:noFill/>
          <a:ln w="7620">
            <a:solidFill>
              <a:srgbClr val="2D2E34"/>
            </a:solidFill>
            <a:prstDash val="solid"/>
          </a:ln>
        </p:spPr>
      </p:sp>
      <p:sp>
        <p:nvSpPr>
          <p:cNvPr id="3" name="Text 1"/>
          <p:cNvSpPr/>
          <p:nvPr/>
        </p:nvSpPr>
        <p:spPr>
          <a:xfrm>
            <a:off x="1000958" y="1788557"/>
            <a:ext cx="2033588" cy="259080"/>
          </a:xfrm>
          <a:prstGeom prst="rect">
            <a:avLst/>
          </a:prstGeom>
          <a:noFill/>
          <a:ln/>
        </p:spPr>
        <p:txBody>
          <a:bodyPr wrap="none" lIns="0" tIns="0" rIns="0" bIns="0" rtlCol="0" anchor="t"/>
          <a:lstStyle/>
          <a:p>
            <a:pPr algn="l" indent="0" marL="0">
              <a:lnSpc>
                <a:spcPts val="2000"/>
              </a:lnSpc>
              <a:buNone/>
            </a:pPr>
            <a:r>
              <a:rPr lang="en-US" sz="1350" dirty="0">
                <a:solidFill>
                  <a:srgbClr val="2D2E34"/>
                </a:solidFill>
                <a:latin typeface="Source Sans 3" pitchFamily="34" charset="0"/>
                <a:ea typeface="Source Sans 3" pitchFamily="34" charset="-122"/>
                <a:cs typeface="Source Sans 3" pitchFamily="34" charset="-120"/>
              </a:rPr>
              <a:t>TARGET MARKET SEGMENTS</a:t>
            </a:r>
            <a:endParaRPr lang="en-US" sz="1350" dirty="0"/>
          </a:p>
        </p:txBody>
      </p:sp>
      <p:sp>
        <p:nvSpPr>
          <p:cNvPr id="4" name="Text 2"/>
          <p:cNvSpPr/>
          <p:nvPr/>
        </p:nvSpPr>
        <p:spPr>
          <a:xfrm>
            <a:off x="863798" y="2206347"/>
            <a:ext cx="6364962" cy="613529"/>
          </a:xfrm>
          <a:prstGeom prst="rect">
            <a:avLst/>
          </a:prstGeom>
          <a:noFill/>
          <a:ln/>
        </p:spPr>
        <p:txBody>
          <a:bodyPr wrap="none" lIns="0" tIns="0" rIns="0" bIns="0" rtlCol="0" anchor="t"/>
          <a:lstStyle/>
          <a:p>
            <a:pPr algn="l" indent="0" marL="0">
              <a:lnSpc>
                <a:spcPts val="4800"/>
              </a:lnSpc>
              <a:buNone/>
            </a:pPr>
            <a:r>
              <a:rPr lang="en-US" sz="3850" b="1" dirty="0">
                <a:solidFill>
                  <a:srgbClr val="000000"/>
                </a:solidFill>
                <a:latin typeface="Montserrat Bold" pitchFamily="34" charset="0"/>
                <a:ea typeface="Montserrat Bold" pitchFamily="34" charset="-122"/>
                <a:cs typeface="Montserrat Bold" pitchFamily="34" charset="-120"/>
              </a:rPr>
              <a:t>Target Market Segments</a:t>
            </a:r>
            <a:endParaRPr lang="en-US" sz="3850" dirty="0"/>
          </a:p>
        </p:txBody>
      </p:sp>
      <p:sp>
        <p:nvSpPr>
          <p:cNvPr id="5" name="Shape 3"/>
          <p:cNvSpPr/>
          <p:nvPr/>
        </p:nvSpPr>
        <p:spPr>
          <a:xfrm>
            <a:off x="863798" y="3143726"/>
            <a:ext cx="4156948" cy="1900833"/>
          </a:xfrm>
          <a:prstGeom prst="roundRect">
            <a:avLst>
              <a:gd name="adj" fmla="val 1704"/>
            </a:avLst>
          </a:prstGeom>
          <a:solidFill>
            <a:srgbClr val="FFFFFF"/>
          </a:solidFill>
          <a:ln w="30480">
            <a:solidFill>
              <a:srgbClr val="D8D4D4"/>
            </a:solidFill>
            <a:prstDash val="solid"/>
          </a:ln>
        </p:spPr>
      </p:sp>
      <p:sp>
        <p:nvSpPr>
          <p:cNvPr id="6" name="Text 4"/>
          <p:cNvSpPr/>
          <p:nvPr/>
        </p:nvSpPr>
        <p:spPr>
          <a:xfrm>
            <a:off x="1586151" y="3390067"/>
            <a:ext cx="2712244" cy="306705"/>
          </a:xfrm>
          <a:prstGeom prst="rect">
            <a:avLst/>
          </a:prstGeom>
          <a:noFill/>
          <a:ln/>
        </p:spPr>
        <p:txBody>
          <a:bodyPr wrap="none" lIns="0" tIns="0" rIns="0" bIns="0" rtlCol="0" anchor="t"/>
          <a:lstStyle/>
          <a:p>
            <a:pPr algn="ctr" indent="0" marL="0">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Individual Physicians</a:t>
            </a:r>
            <a:endParaRPr lang="en-US" sz="1900" dirty="0"/>
          </a:p>
        </p:txBody>
      </p:sp>
      <p:sp>
        <p:nvSpPr>
          <p:cNvPr id="7" name="Text 5"/>
          <p:cNvSpPr/>
          <p:nvPr/>
        </p:nvSpPr>
        <p:spPr>
          <a:xfrm>
            <a:off x="1110139" y="3826312"/>
            <a:ext cx="3664268" cy="971907"/>
          </a:xfrm>
          <a:prstGeom prst="rect">
            <a:avLst/>
          </a:prstGeom>
          <a:noFill/>
          <a:ln/>
        </p:spPr>
        <p:txBody>
          <a:bodyPr wrap="square" lIns="0" tIns="0" rIns="0" bIns="0" rtlCol="0" anchor="t"/>
          <a:lstStyle/>
          <a:p>
            <a:pPr algn="ctr" indent="0" marL="0">
              <a:lnSpc>
                <a:spcPts val="2550"/>
              </a:lnSpc>
              <a:buNone/>
            </a:pPr>
            <a:r>
              <a:rPr lang="en-US" sz="1700" dirty="0">
                <a:solidFill>
                  <a:srgbClr val="3D3838"/>
                </a:solidFill>
                <a:latin typeface="Source Sans 3" pitchFamily="34" charset="0"/>
                <a:ea typeface="Source Sans 3" pitchFamily="34" charset="-122"/>
                <a:cs typeface="Source Sans 3" pitchFamily="34" charset="-120"/>
              </a:rPr>
              <a:t>Solo practitioners and small groups seeking competitive advantage through technology</a:t>
            </a:r>
            <a:endParaRPr lang="en-US" sz="1700" dirty="0"/>
          </a:p>
        </p:txBody>
      </p:sp>
      <p:sp>
        <p:nvSpPr>
          <p:cNvPr id="8" name="Shape 6"/>
          <p:cNvSpPr/>
          <p:nvPr/>
        </p:nvSpPr>
        <p:spPr>
          <a:xfrm>
            <a:off x="5236607" y="3143726"/>
            <a:ext cx="4157067" cy="1900833"/>
          </a:xfrm>
          <a:prstGeom prst="roundRect">
            <a:avLst>
              <a:gd name="adj" fmla="val 1704"/>
            </a:avLst>
          </a:prstGeom>
          <a:solidFill>
            <a:srgbClr val="FFFFFF"/>
          </a:solidFill>
          <a:ln w="30480">
            <a:solidFill>
              <a:srgbClr val="D8D4D4"/>
            </a:solidFill>
            <a:prstDash val="solid"/>
          </a:ln>
        </p:spPr>
      </p:sp>
      <p:sp>
        <p:nvSpPr>
          <p:cNvPr id="9" name="Text 7"/>
          <p:cNvSpPr/>
          <p:nvPr/>
        </p:nvSpPr>
        <p:spPr>
          <a:xfrm>
            <a:off x="6088023" y="3390067"/>
            <a:ext cx="2454235" cy="306705"/>
          </a:xfrm>
          <a:prstGeom prst="rect">
            <a:avLst/>
          </a:prstGeom>
          <a:noFill/>
          <a:ln/>
        </p:spPr>
        <p:txBody>
          <a:bodyPr wrap="none" lIns="0" tIns="0" rIns="0" bIns="0" rtlCol="0" anchor="t"/>
          <a:lstStyle/>
          <a:p>
            <a:pPr algn="ctr" indent="0" marL="0">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Physician Groups</a:t>
            </a:r>
            <a:endParaRPr lang="en-US" sz="1900" dirty="0"/>
          </a:p>
        </p:txBody>
      </p:sp>
      <p:sp>
        <p:nvSpPr>
          <p:cNvPr id="10" name="Text 8"/>
          <p:cNvSpPr/>
          <p:nvPr/>
        </p:nvSpPr>
        <p:spPr>
          <a:xfrm>
            <a:off x="5482947" y="3826312"/>
            <a:ext cx="3664387" cy="647938"/>
          </a:xfrm>
          <a:prstGeom prst="rect">
            <a:avLst/>
          </a:prstGeom>
          <a:noFill/>
          <a:ln/>
        </p:spPr>
        <p:txBody>
          <a:bodyPr wrap="square" lIns="0" tIns="0" rIns="0" bIns="0" rtlCol="0" anchor="t"/>
          <a:lstStyle/>
          <a:p>
            <a:pPr algn="ctr" indent="0" marL="0">
              <a:lnSpc>
                <a:spcPts val="2550"/>
              </a:lnSpc>
              <a:buNone/>
            </a:pPr>
            <a:r>
              <a:rPr lang="en-US" sz="1700" dirty="0">
                <a:solidFill>
                  <a:srgbClr val="3D3838"/>
                </a:solidFill>
                <a:latin typeface="Source Sans 3" pitchFamily="34" charset="0"/>
                <a:ea typeface="Source Sans 3" pitchFamily="34" charset="-122"/>
                <a:cs typeface="Source Sans 3" pitchFamily="34" charset="-120"/>
              </a:rPr>
              <a:t>Mid-size practices looking to standardize and enhance care delivery</a:t>
            </a:r>
            <a:endParaRPr lang="en-US" sz="1700" dirty="0"/>
          </a:p>
        </p:txBody>
      </p:sp>
      <p:sp>
        <p:nvSpPr>
          <p:cNvPr id="11" name="Shape 9"/>
          <p:cNvSpPr/>
          <p:nvPr/>
        </p:nvSpPr>
        <p:spPr>
          <a:xfrm>
            <a:off x="9609534" y="3143726"/>
            <a:ext cx="4157067" cy="1900833"/>
          </a:xfrm>
          <a:prstGeom prst="roundRect">
            <a:avLst>
              <a:gd name="adj" fmla="val 1704"/>
            </a:avLst>
          </a:prstGeom>
          <a:solidFill>
            <a:srgbClr val="FFFFFF"/>
          </a:solidFill>
          <a:ln w="30480">
            <a:solidFill>
              <a:srgbClr val="D8D4D4"/>
            </a:solidFill>
            <a:prstDash val="solid"/>
          </a:ln>
        </p:spPr>
      </p:sp>
      <p:sp>
        <p:nvSpPr>
          <p:cNvPr id="12" name="Text 10"/>
          <p:cNvSpPr/>
          <p:nvPr/>
        </p:nvSpPr>
        <p:spPr>
          <a:xfrm>
            <a:off x="10460950" y="3390067"/>
            <a:ext cx="2454235" cy="306705"/>
          </a:xfrm>
          <a:prstGeom prst="rect">
            <a:avLst/>
          </a:prstGeom>
          <a:noFill/>
          <a:ln/>
        </p:spPr>
        <p:txBody>
          <a:bodyPr wrap="none" lIns="0" tIns="0" rIns="0" bIns="0" rtlCol="0" anchor="t"/>
          <a:lstStyle/>
          <a:p>
            <a:pPr algn="ctr" indent="0" marL="0">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Hospital Systems</a:t>
            </a:r>
            <a:endParaRPr lang="en-US" sz="1900" dirty="0"/>
          </a:p>
        </p:txBody>
      </p:sp>
      <p:sp>
        <p:nvSpPr>
          <p:cNvPr id="13" name="Text 11"/>
          <p:cNvSpPr/>
          <p:nvPr/>
        </p:nvSpPr>
        <p:spPr>
          <a:xfrm>
            <a:off x="9855875" y="3826312"/>
            <a:ext cx="3664387" cy="647938"/>
          </a:xfrm>
          <a:prstGeom prst="rect">
            <a:avLst/>
          </a:prstGeom>
          <a:noFill/>
          <a:ln/>
        </p:spPr>
        <p:txBody>
          <a:bodyPr wrap="square" lIns="0" tIns="0" rIns="0" bIns="0" rtlCol="0" anchor="t"/>
          <a:lstStyle/>
          <a:p>
            <a:pPr algn="ctr" indent="0" marL="0">
              <a:lnSpc>
                <a:spcPts val="2550"/>
              </a:lnSpc>
              <a:buNone/>
            </a:pPr>
            <a:r>
              <a:rPr lang="en-US" sz="1700" dirty="0">
                <a:solidFill>
                  <a:srgbClr val="3D3838"/>
                </a:solidFill>
                <a:latin typeface="Source Sans 3" pitchFamily="34" charset="0"/>
                <a:ea typeface="Source Sans 3" pitchFamily="34" charset="-122"/>
                <a:cs typeface="Source Sans 3" pitchFamily="34" charset="-120"/>
              </a:rPr>
              <a:t>Public, private, and university hospitals requiring enterprise solutions</a:t>
            </a:r>
            <a:endParaRPr lang="en-US" sz="1700" dirty="0"/>
          </a:p>
        </p:txBody>
      </p:sp>
      <p:sp>
        <p:nvSpPr>
          <p:cNvPr id="14" name="Shape 12"/>
          <p:cNvSpPr/>
          <p:nvPr/>
        </p:nvSpPr>
        <p:spPr>
          <a:xfrm>
            <a:off x="863798" y="5260419"/>
            <a:ext cx="12902803" cy="1252895"/>
          </a:xfrm>
          <a:prstGeom prst="roundRect">
            <a:avLst>
              <a:gd name="adj" fmla="val 2586"/>
            </a:avLst>
          </a:prstGeom>
          <a:solidFill>
            <a:srgbClr val="FFFFFF"/>
          </a:solidFill>
          <a:ln w="30480">
            <a:solidFill>
              <a:srgbClr val="D8D4D4"/>
            </a:solidFill>
            <a:prstDash val="solid"/>
          </a:ln>
        </p:spPr>
      </p:sp>
      <p:sp>
        <p:nvSpPr>
          <p:cNvPr id="15" name="Text 13"/>
          <p:cNvSpPr/>
          <p:nvPr/>
        </p:nvSpPr>
        <p:spPr>
          <a:xfrm>
            <a:off x="6088023" y="5506760"/>
            <a:ext cx="2454235" cy="306705"/>
          </a:xfrm>
          <a:prstGeom prst="rect">
            <a:avLst/>
          </a:prstGeom>
          <a:noFill/>
          <a:ln/>
        </p:spPr>
        <p:txBody>
          <a:bodyPr wrap="none" lIns="0" tIns="0" rIns="0" bIns="0" rtlCol="0" anchor="t"/>
          <a:lstStyle/>
          <a:p>
            <a:pPr algn="ctr" indent="0" marL="0">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Hospital Chains</a:t>
            </a:r>
            <a:endParaRPr lang="en-US" sz="1900" dirty="0"/>
          </a:p>
        </p:txBody>
      </p:sp>
      <p:sp>
        <p:nvSpPr>
          <p:cNvPr id="16" name="Text 14"/>
          <p:cNvSpPr/>
          <p:nvPr/>
        </p:nvSpPr>
        <p:spPr>
          <a:xfrm>
            <a:off x="1110139" y="5943005"/>
            <a:ext cx="12410123" cy="323969"/>
          </a:xfrm>
          <a:prstGeom prst="rect">
            <a:avLst/>
          </a:prstGeom>
          <a:noFill/>
          <a:ln/>
        </p:spPr>
        <p:txBody>
          <a:bodyPr wrap="none" lIns="0" tIns="0" rIns="0" bIns="0" rtlCol="0" anchor="t"/>
          <a:lstStyle/>
          <a:p>
            <a:pPr algn="ctr" indent="0" marL="0">
              <a:lnSpc>
                <a:spcPts val="2550"/>
              </a:lnSpc>
              <a:buNone/>
            </a:pPr>
            <a:r>
              <a:rPr lang="en-US" sz="1700" dirty="0">
                <a:solidFill>
                  <a:srgbClr val="3D3838"/>
                </a:solidFill>
                <a:latin typeface="Source Sans 3" pitchFamily="34" charset="0"/>
                <a:ea typeface="Source Sans 3" pitchFamily="34" charset="-122"/>
                <a:cs typeface="Source Sans 3" pitchFamily="34" charset="-120"/>
              </a:rPr>
              <a:t>Large healthcare networks seeking systematic technology deployment</a:t>
            </a:r>
            <a:endParaRPr lang="en-US" sz="1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779383" y="657463"/>
            <a:ext cx="1355646" cy="211693"/>
          </a:xfrm>
          <a:prstGeom prst="roundRect">
            <a:avLst>
              <a:gd name="adj" fmla="val 7180"/>
            </a:avLst>
          </a:prstGeom>
          <a:noFill/>
          <a:ln w="7620">
            <a:solidFill>
              <a:srgbClr val="2D2E34"/>
            </a:solidFill>
            <a:prstDash val="solid"/>
          </a:ln>
        </p:spPr>
      </p:sp>
      <p:sp>
        <p:nvSpPr>
          <p:cNvPr id="3" name="Text 1"/>
          <p:cNvSpPr/>
          <p:nvPr/>
        </p:nvSpPr>
        <p:spPr>
          <a:xfrm>
            <a:off x="862965" y="703064"/>
            <a:ext cx="1188482" cy="120491"/>
          </a:xfrm>
          <a:prstGeom prst="rect">
            <a:avLst/>
          </a:prstGeom>
          <a:noFill/>
          <a:ln/>
        </p:spPr>
        <p:txBody>
          <a:bodyPr wrap="none" lIns="0" tIns="0" rIns="0" bIns="0" rtlCol="0" anchor="t"/>
          <a:lstStyle/>
          <a:p>
            <a:pPr algn="l" indent="0" marL="0">
              <a:lnSpc>
                <a:spcPts val="900"/>
              </a:lnSpc>
              <a:buNone/>
            </a:pPr>
            <a:r>
              <a:rPr lang="en-US" sz="750" dirty="0">
                <a:solidFill>
                  <a:srgbClr val="2D2E34"/>
                </a:solidFill>
                <a:latin typeface="Source Sans 3" pitchFamily="34" charset="0"/>
                <a:ea typeface="Source Sans 3" pitchFamily="34" charset="-122"/>
                <a:cs typeface="Source Sans 3" pitchFamily="34" charset="-120"/>
              </a:rPr>
              <a:t>INVESTMENT OPPORTUNITY</a:t>
            </a:r>
            <a:endParaRPr lang="en-US" sz="750" dirty="0"/>
          </a:p>
        </p:txBody>
      </p:sp>
      <p:sp>
        <p:nvSpPr>
          <p:cNvPr id="4" name="Text 2"/>
          <p:cNvSpPr/>
          <p:nvPr/>
        </p:nvSpPr>
        <p:spPr>
          <a:xfrm>
            <a:off x="779383" y="898803"/>
            <a:ext cx="2878693" cy="359807"/>
          </a:xfrm>
          <a:prstGeom prst="rect">
            <a:avLst/>
          </a:prstGeom>
          <a:noFill/>
          <a:ln/>
        </p:spPr>
        <p:txBody>
          <a:bodyPr wrap="none" lIns="0" tIns="0" rIns="0" bIns="0" rtlCol="0" anchor="t"/>
          <a:lstStyle/>
          <a:p>
            <a:pPr algn="l" indent="0" marL="0">
              <a:lnSpc>
                <a:spcPts val="2800"/>
              </a:lnSpc>
              <a:buNone/>
            </a:pPr>
            <a:r>
              <a:rPr lang="en-US" sz="2250" b="1" dirty="0">
                <a:solidFill>
                  <a:srgbClr val="000000"/>
                </a:solidFill>
                <a:latin typeface="Montserrat Bold" pitchFamily="34" charset="0"/>
                <a:ea typeface="Montserrat Bold" pitchFamily="34" charset="-122"/>
                <a:cs typeface="Montserrat Bold" pitchFamily="34" charset="-120"/>
              </a:rPr>
              <a:t>Financial Strategy</a:t>
            </a:r>
            <a:endParaRPr lang="en-US" sz="2250" dirty="0"/>
          </a:p>
        </p:txBody>
      </p:sp>
      <p:pic>
        <p:nvPicPr>
          <p:cNvPr id="5" name="Image 0" descr="preencoded.png">    </p:cNvPr>
          <p:cNvPicPr>
            <a:picLocks noChangeAspect="1"/>
          </p:cNvPicPr>
          <p:nvPr/>
        </p:nvPicPr>
        <p:blipFill>
          <a:blip r:embed="rId1"/>
          <a:stretch>
            <a:fillRect/>
          </a:stretch>
        </p:blipFill>
        <p:spPr>
          <a:xfrm>
            <a:off x="779383" y="1369933"/>
            <a:ext cx="633293" cy="854273"/>
          </a:xfrm>
          <a:prstGeom prst="rect">
            <a:avLst/>
          </a:prstGeom>
        </p:spPr>
      </p:pic>
      <p:sp>
        <p:nvSpPr>
          <p:cNvPr id="6" name="Text 3"/>
          <p:cNvSpPr/>
          <p:nvPr/>
        </p:nvSpPr>
        <p:spPr>
          <a:xfrm>
            <a:off x="1486853" y="1496497"/>
            <a:ext cx="2062520" cy="179903"/>
          </a:xfrm>
          <a:prstGeom prst="rect">
            <a:avLst/>
          </a:prstGeom>
          <a:noFill/>
          <a:ln/>
        </p:spPr>
        <p:txBody>
          <a:bodyPr wrap="none" lIns="0" tIns="0" rIns="0" bIns="0" rtlCol="0" anchor="t"/>
          <a:lstStyle/>
          <a:p>
            <a:pPr algn="l" indent="0" marL="0">
              <a:lnSpc>
                <a:spcPts val="1400"/>
              </a:lnSpc>
              <a:buNone/>
            </a:pPr>
            <a:r>
              <a:rPr lang="en-US" sz="1100" b="1" dirty="0">
                <a:solidFill>
                  <a:srgbClr val="3D3838"/>
                </a:solidFill>
                <a:latin typeface="Montserrat Bold" pitchFamily="34" charset="0"/>
                <a:ea typeface="Montserrat Bold" pitchFamily="34" charset="-122"/>
                <a:cs typeface="Montserrat Bold" pitchFamily="34" charset="-120"/>
              </a:rPr>
              <a:t>Seed Funding Round: $25M</a:t>
            </a:r>
            <a:endParaRPr lang="en-US" sz="1100" dirty="0"/>
          </a:p>
        </p:txBody>
      </p:sp>
      <p:sp>
        <p:nvSpPr>
          <p:cNvPr id="7" name="Text 4"/>
          <p:cNvSpPr/>
          <p:nvPr/>
        </p:nvSpPr>
        <p:spPr>
          <a:xfrm>
            <a:off x="1486853" y="1720929"/>
            <a:ext cx="12364164" cy="376714"/>
          </a:xfrm>
          <a:prstGeom prst="rect">
            <a:avLst/>
          </a:prstGeom>
          <a:noFill/>
          <a:ln/>
        </p:spPr>
        <p:txBody>
          <a:bodyPr wrap="square" lIns="0" tIns="0" rIns="0" bIns="0" rtlCol="0" anchor="t"/>
          <a:lstStyle/>
          <a:p>
            <a:pPr algn="l" indent="0" marL="0">
              <a:lnSpc>
                <a:spcPts val="1450"/>
              </a:lnSpc>
              <a:buNone/>
            </a:pPr>
            <a:r>
              <a:rPr lang="en-US" sz="1200" dirty="0">
                <a:solidFill>
                  <a:srgbClr val="3D3838"/>
                </a:solidFill>
                <a:latin typeface="Source Sans 3" pitchFamily="34" charset="0"/>
                <a:ea typeface="Source Sans 3" pitchFamily="34" charset="-122"/>
                <a:cs typeface="Source Sans 3" pitchFamily="34" charset="-120"/>
              </a:rPr>
              <a:t>Two-year runway to achieve key milestones and position for Series A. Seed Round investors receive priority funding opportunity at Series A ($125M), ensuring continued participation in Gemini's growth story.</a:t>
            </a:r>
            <a:endParaRPr lang="en-US" sz="1200" dirty="0"/>
          </a:p>
        </p:txBody>
      </p:sp>
      <p:pic>
        <p:nvPicPr>
          <p:cNvPr id="8" name="Image 1" descr="preencoded.png">    </p:cNvPr>
          <p:cNvPicPr>
            <a:picLocks noChangeAspect="1"/>
          </p:cNvPicPr>
          <p:nvPr/>
        </p:nvPicPr>
        <p:blipFill>
          <a:blip r:embed="rId2"/>
          <a:stretch>
            <a:fillRect/>
          </a:stretch>
        </p:blipFill>
        <p:spPr>
          <a:xfrm>
            <a:off x="779383" y="2224207"/>
            <a:ext cx="633293" cy="854273"/>
          </a:xfrm>
          <a:prstGeom prst="rect">
            <a:avLst/>
          </a:prstGeom>
        </p:spPr>
      </p:pic>
      <p:sp>
        <p:nvSpPr>
          <p:cNvPr id="9" name="Text 5"/>
          <p:cNvSpPr/>
          <p:nvPr/>
        </p:nvSpPr>
        <p:spPr>
          <a:xfrm>
            <a:off x="1486853" y="2350770"/>
            <a:ext cx="1669852" cy="179903"/>
          </a:xfrm>
          <a:prstGeom prst="rect">
            <a:avLst/>
          </a:prstGeom>
          <a:noFill/>
          <a:ln/>
        </p:spPr>
        <p:txBody>
          <a:bodyPr wrap="none" lIns="0" tIns="0" rIns="0" bIns="0" rtlCol="0" anchor="t"/>
          <a:lstStyle/>
          <a:p>
            <a:pPr algn="l" indent="0" marL="0">
              <a:lnSpc>
                <a:spcPts val="1400"/>
              </a:lnSpc>
              <a:buNone/>
            </a:pPr>
            <a:r>
              <a:rPr lang="en-US" sz="1100" b="1" dirty="0">
                <a:solidFill>
                  <a:srgbClr val="3D3838"/>
                </a:solidFill>
                <a:latin typeface="Montserrat Bold" pitchFamily="34" charset="0"/>
                <a:ea typeface="Montserrat Bold" pitchFamily="34" charset="-122"/>
                <a:cs typeface="Montserrat Bold" pitchFamily="34" charset="-120"/>
              </a:rPr>
              <a:t>Strategic Hiring Focus</a:t>
            </a:r>
            <a:endParaRPr lang="en-US" sz="1100" dirty="0"/>
          </a:p>
        </p:txBody>
      </p:sp>
      <p:sp>
        <p:nvSpPr>
          <p:cNvPr id="10" name="Text 6"/>
          <p:cNvSpPr/>
          <p:nvPr/>
        </p:nvSpPr>
        <p:spPr>
          <a:xfrm>
            <a:off x="1486853" y="2575203"/>
            <a:ext cx="12364164" cy="376714"/>
          </a:xfrm>
          <a:prstGeom prst="rect">
            <a:avLst/>
          </a:prstGeom>
          <a:noFill/>
          <a:ln/>
        </p:spPr>
        <p:txBody>
          <a:bodyPr wrap="square" lIns="0" tIns="0" rIns="0" bIns="0" rtlCol="0" anchor="t"/>
          <a:lstStyle/>
          <a:p>
            <a:pPr algn="l" indent="0" marL="0">
              <a:lnSpc>
                <a:spcPts val="1450"/>
              </a:lnSpc>
              <a:buNone/>
            </a:pPr>
            <a:r>
              <a:rPr lang="en-US" sz="1200" dirty="0">
                <a:solidFill>
                  <a:srgbClr val="3D3838"/>
                </a:solidFill>
                <a:latin typeface="Source Sans 3" pitchFamily="34" charset="0"/>
                <a:ea typeface="Source Sans 3" pitchFamily="34" charset="-122"/>
                <a:cs typeface="Source Sans 3" pitchFamily="34" charset="-120"/>
              </a:rPr>
              <a:t>Gemini's breakthrough technologies require world-class talent. The San Francisco Bay Area provides access to essential specialists in programming, AI/ML, computer modeling, and biomedical engineering. We project scaling to 80+ employees by year two of seed funding.</a:t>
            </a:r>
            <a:endParaRPr lang="en-US" sz="1200" dirty="0"/>
          </a:p>
        </p:txBody>
      </p:sp>
      <p:pic>
        <p:nvPicPr>
          <p:cNvPr id="11" name="Image 2" descr="preencoded.png">    </p:cNvPr>
          <p:cNvPicPr>
            <a:picLocks noChangeAspect="1"/>
          </p:cNvPicPr>
          <p:nvPr/>
        </p:nvPicPr>
        <p:blipFill>
          <a:blip r:embed="rId3"/>
          <a:stretch>
            <a:fillRect/>
          </a:stretch>
        </p:blipFill>
        <p:spPr>
          <a:xfrm>
            <a:off x="779383" y="3078480"/>
            <a:ext cx="633293" cy="854273"/>
          </a:xfrm>
          <a:prstGeom prst="rect">
            <a:avLst/>
          </a:prstGeom>
        </p:spPr>
      </p:pic>
      <p:sp>
        <p:nvSpPr>
          <p:cNvPr id="12" name="Text 7"/>
          <p:cNvSpPr/>
          <p:nvPr/>
        </p:nvSpPr>
        <p:spPr>
          <a:xfrm>
            <a:off x="1486853" y="3205043"/>
            <a:ext cx="1790700" cy="179903"/>
          </a:xfrm>
          <a:prstGeom prst="rect">
            <a:avLst/>
          </a:prstGeom>
          <a:noFill/>
          <a:ln/>
        </p:spPr>
        <p:txBody>
          <a:bodyPr wrap="none" lIns="0" tIns="0" rIns="0" bIns="0" rtlCol="0" anchor="t"/>
          <a:lstStyle/>
          <a:p>
            <a:pPr algn="l" indent="0" marL="0">
              <a:lnSpc>
                <a:spcPts val="1400"/>
              </a:lnSpc>
              <a:buNone/>
            </a:pPr>
            <a:r>
              <a:rPr lang="en-US" sz="1100" b="1" dirty="0">
                <a:solidFill>
                  <a:srgbClr val="3D3838"/>
                </a:solidFill>
                <a:latin typeface="Montserrat Bold" pitchFamily="34" charset="0"/>
                <a:ea typeface="Montserrat Bold" pitchFamily="34" charset="-122"/>
                <a:cs typeface="Montserrat Bold" pitchFamily="34" charset="-120"/>
              </a:rPr>
              <a:t>Development Roadmap</a:t>
            </a:r>
            <a:endParaRPr lang="en-US" sz="1100" dirty="0"/>
          </a:p>
        </p:txBody>
      </p:sp>
      <p:sp>
        <p:nvSpPr>
          <p:cNvPr id="13" name="Text 8"/>
          <p:cNvSpPr/>
          <p:nvPr/>
        </p:nvSpPr>
        <p:spPr>
          <a:xfrm>
            <a:off x="1486853" y="3429476"/>
            <a:ext cx="12364164" cy="376714"/>
          </a:xfrm>
          <a:prstGeom prst="rect">
            <a:avLst/>
          </a:prstGeom>
          <a:noFill/>
          <a:ln/>
        </p:spPr>
        <p:txBody>
          <a:bodyPr wrap="square" lIns="0" tIns="0" rIns="0" bIns="0" rtlCol="0" anchor="t"/>
          <a:lstStyle/>
          <a:p>
            <a:pPr algn="l" indent="0" marL="0">
              <a:lnSpc>
                <a:spcPts val="1450"/>
              </a:lnSpc>
              <a:buNone/>
            </a:pPr>
            <a:r>
              <a:rPr lang="en-US" sz="1200" dirty="0">
                <a:solidFill>
                  <a:srgbClr val="3D3838"/>
                </a:solidFill>
                <a:latin typeface="Source Sans 3" pitchFamily="34" charset="0"/>
                <a:ea typeface="Source Sans 3" pitchFamily="34" charset="-122"/>
                <a:cs typeface="Source Sans 3" pitchFamily="34" charset="-120"/>
              </a:rPr>
              <a:t>Seed funding supports comprehensive technology development: generating modeling infrastructure, building software agents, implementing AI capabilities, and creating robust software fabric. We'll simultaneously develop our initial research program and product pipeline.</a:t>
            </a:r>
            <a:endParaRPr lang="en-US" sz="1200" dirty="0"/>
          </a:p>
        </p:txBody>
      </p:sp>
      <p:pic>
        <p:nvPicPr>
          <p:cNvPr id="14" name="Image 3" descr="preencoded.png">    </p:cNvPr>
          <p:cNvPicPr>
            <a:picLocks noChangeAspect="1"/>
          </p:cNvPicPr>
          <p:nvPr/>
        </p:nvPicPr>
        <p:blipFill>
          <a:blip r:embed="rId4"/>
          <a:stretch>
            <a:fillRect/>
          </a:stretch>
        </p:blipFill>
        <p:spPr>
          <a:xfrm>
            <a:off x="779383" y="3932753"/>
            <a:ext cx="633293" cy="854273"/>
          </a:xfrm>
          <a:prstGeom prst="rect">
            <a:avLst/>
          </a:prstGeom>
        </p:spPr>
      </p:pic>
      <p:sp>
        <p:nvSpPr>
          <p:cNvPr id="15" name="Text 9"/>
          <p:cNvSpPr/>
          <p:nvPr/>
        </p:nvSpPr>
        <p:spPr>
          <a:xfrm>
            <a:off x="1486853" y="4059317"/>
            <a:ext cx="1439347" cy="179903"/>
          </a:xfrm>
          <a:prstGeom prst="rect">
            <a:avLst/>
          </a:prstGeom>
          <a:noFill/>
          <a:ln/>
        </p:spPr>
        <p:txBody>
          <a:bodyPr wrap="none" lIns="0" tIns="0" rIns="0" bIns="0" rtlCol="0" anchor="t"/>
          <a:lstStyle/>
          <a:p>
            <a:pPr algn="l" indent="0" marL="0">
              <a:lnSpc>
                <a:spcPts val="1400"/>
              </a:lnSpc>
              <a:buNone/>
            </a:pPr>
            <a:r>
              <a:rPr lang="en-US" sz="1100" b="1" dirty="0">
                <a:solidFill>
                  <a:srgbClr val="3D3838"/>
                </a:solidFill>
                <a:latin typeface="Montserrat Bold" pitchFamily="34" charset="0"/>
                <a:ea typeface="Montserrat Bold" pitchFamily="34" charset="-122"/>
                <a:cs typeface="Montserrat Bold" pitchFamily="34" charset="-120"/>
              </a:rPr>
              <a:t>Market Entry</a:t>
            </a:r>
            <a:endParaRPr lang="en-US" sz="1100" dirty="0"/>
          </a:p>
        </p:txBody>
      </p:sp>
      <p:sp>
        <p:nvSpPr>
          <p:cNvPr id="16" name="Text 10"/>
          <p:cNvSpPr/>
          <p:nvPr/>
        </p:nvSpPr>
        <p:spPr>
          <a:xfrm>
            <a:off x="1486853" y="4283750"/>
            <a:ext cx="12364164" cy="376714"/>
          </a:xfrm>
          <a:prstGeom prst="rect">
            <a:avLst/>
          </a:prstGeom>
          <a:noFill/>
          <a:ln/>
        </p:spPr>
        <p:txBody>
          <a:bodyPr wrap="square" lIns="0" tIns="0" rIns="0" bIns="0" rtlCol="0" anchor="t"/>
          <a:lstStyle/>
          <a:p>
            <a:pPr algn="l" indent="0" marL="0">
              <a:lnSpc>
                <a:spcPts val="1450"/>
              </a:lnSpc>
              <a:buNone/>
            </a:pPr>
            <a:r>
              <a:rPr lang="en-US" sz="1200" dirty="0">
                <a:solidFill>
                  <a:srgbClr val="3D3838"/>
                </a:solidFill>
                <a:latin typeface="Source Sans 3" pitchFamily="34" charset="0"/>
                <a:ea typeface="Source Sans 3" pitchFamily="34" charset="-122"/>
                <a:cs typeface="Source Sans 3" pitchFamily="34" charset="-120"/>
              </a:rPr>
              <a:t>Initiate Beta sales to select physicians, gathering critical feedback and refining our platform based on real-world clinical use. Simultaneously develop initial strategic partnerships to expand our ecosystem and referral network.</a:t>
            </a:r>
            <a:endParaRPr lang="en-US" sz="1200" dirty="0"/>
          </a:p>
        </p:txBody>
      </p:sp>
      <p:sp>
        <p:nvSpPr>
          <p:cNvPr id="17" name="Shape 11"/>
          <p:cNvSpPr/>
          <p:nvPr/>
        </p:nvSpPr>
        <p:spPr>
          <a:xfrm>
            <a:off x="779383" y="4933707"/>
            <a:ext cx="13071634" cy="23336"/>
          </a:xfrm>
          <a:prstGeom prst="rect">
            <a:avLst/>
          </a:prstGeom>
          <a:solidFill>
            <a:srgbClr val="3D3838">
              <a:alpha val="50000"/>
            </a:srgbClr>
          </a:solidFill>
          <a:ln/>
        </p:spPr>
      </p:sp>
      <p:sp>
        <p:nvSpPr>
          <p:cNvPr id="18" name="Text 12"/>
          <p:cNvSpPr/>
          <p:nvPr/>
        </p:nvSpPr>
        <p:spPr>
          <a:xfrm>
            <a:off x="779383" y="5068252"/>
            <a:ext cx="2735223" cy="215860"/>
          </a:xfrm>
          <a:prstGeom prst="rect">
            <a:avLst/>
          </a:prstGeom>
          <a:noFill/>
          <a:ln/>
        </p:spPr>
        <p:txBody>
          <a:bodyPr wrap="none" lIns="0" tIns="0" rIns="0" bIns="0" rtlCol="0" anchor="t"/>
          <a:lstStyle/>
          <a:p>
            <a:pPr algn="l" indent="0" marL="0">
              <a:lnSpc>
                <a:spcPts val="1700"/>
              </a:lnSpc>
              <a:buNone/>
            </a:pPr>
            <a:r>
              <a:rPr lang="en-US" sz="1350" b="1" dirty="0">
                <a:solidFill>
                  <a:srgbClr val="000000"/>
                </a:solidFill>
                <a:latin typeface="Montserrat Bold" pitchFamily="34" charset="0"/>
                <a:ea typeface="Montserrat Bold" pitchFamily="34" charset="-122"/>
                <a:cs typeface="Montserrat Bold" pitchFamily="34" charset="-120"/>
              </a:rPr>
              <a:t>Talent Investment Breakdown</a:t>
            </a:r>
            <a:endParaRPr lang="en-US" sz="1350" dirty="0"/>
          </a:p>
        </p:txBody>
      </p:sp>
      <p:sp>
        <p:nvSpPr>
          <p:cNvPr id="19" name="Text 13"/>
          <p:cNvSpPr/>
          <p:nvPr/>
        </p:nvSpPr>
        <p:spPr>
          <a:xfrm>
            <a:off x="779383" y="5469612"/>
            <a:ext cx="1439347" cy="179903"/>
          </a:xfrm>
          <a:prstGeom prst="rect">
            <a:avLst/>
          </a:prstGeom>
          <a:noFill/>
          <a:ln/>
        </p:spPr>
        <p:txBody>
          <a:bodyPr wrap="none" lIns="0" tIns="0" rIns="0" bIns="0" rtlCol="0" anchor="t"/>
          <a:lstStyle/>
          <a:p>
            <a:pPr algn="l" indent="0" marL="0">
              <a:lnSpc>
                <a:spcPts val="1400"/>
              </a:lnSpc>
              <a:buNone/>
            </a:pPr>
            <a:r>
              <a:rPr lang="en-US" sz="1100" b="1" dirty="0">
                <a:solidFill>
                  <a:srgbClr val="000000"/>
                </a:solidFill>
                <a:latin typeface="Montserrat Bold" pitchFamily="34" charset="0"/>
                <a:ea typeface="Montserrat Bold" pitchFamily="34" charset="-122"/>
                <a:cs typeface="Montserrat Bold" pitchFamily="34" charset="-120"/>
              </a:rPr>
              <a:t>Technology Team</a:t>
            </a:r>
            <a:endParaRPr lang="en-US" sz="1100" dirty="0"/>
          </a:p>
        </p:txBody>
      </p:sp>
      <p:sp>
        <p:nvSpPr>
          <p:cNvPr id="20" name="Text 14"/>
          <p:cNvSpPr/>
          <p:nvPr/>
        </p:nvSpPr>
        <p:spPr>
          <a:xfrm>
            <a:off x="779383" y="5723692"/>
            <a:ext cx="4106704" cy="602843"/>
          </a:xfrm>
          <a:prstGeom prst="rect">
            <a:avLst/>
          </a:prstGeom>
          <a:noFill/>
          <a:ln/>
        </p:spPr>
        <p:txBody>
          <a:bodyPr wrap="square" lIns="0" tIns="0" rIns="0" bIns="0" rtlCol="0" anchor="t"/>
          <a:lstStyle/>
          <a:p>
            <a:pPr algn="l" marL="342900" indent="-342900">
              <a:lnSpc>
                <a:spcPts val="1150"/>
              </a:lnSpc>
              <a:buSzPct val="100000"/>
              <a:buChar char="•"/>
            </a:pPr>
            <a:r>
              <a:rPr lang="en-US" sz="950" dirty="0">
                <a:solidFill>
                  <a:srgbClr val="3D3838"/>
                </a:solidFill>
                <a:latin typeface="Source Sans 3" pitchFamily="34" charset="0"/>
                <a:ea typeface="Source Sans 3" pitchFamily="34" charset="-122"/>
                <a:cs typeface="Source Sans 3" pitchFamily="34" charset="-120"/>
              </a:rPr>
              <a:t>AI/ML Engineers</a:t>
            </a:r>
            <a:endParaRPr lang="en-US" sz="950" dirty="0"/>
          </a:p>
          <a:p>
            <a:pPr algn="l" marL="342900" indent="-342900">
              <a:lnSpc>
                <a:spcPts val="1150"/>
              </a:lnSpc>
              <a:buSzPct val="100000"/>
              <a:buChar char="•"/>
            </a:pPr>
            <a:r>
              <a:rPr lang="en-US" sz="950" dirty="0">
                <a:solidFill>
                  <a:srgbClr val="3D3838"/>
                </a:solidFill>
                <a:latin typeface="Source Sans 3" pitchFamily="34" charset="0"/>
                <a:ea typeface="Source Sans 3" pitchFamily="34" charset="-122"/>
                <a:cs typeface="Source Sans 3" pitchFamily="34" charset="-120"/>
              </a:rPr>
              <a:t>Software Developers</a:t>
            </a:r>
            <a:endParaRPr lang="en-US" sz="950" dirty="0"/>
          </a:p>
          <a:p>
            <a:pPr algn="l" marL="342900" indent="-342900">
              <a:lnSpc>
                <a:spcPts val="1150"/>
              </a:lnSpc>
              <a:buSzPct val="100000"/>
              <a:buChar char="•"/>
            </a:pPr>
            <a:r>
              <a:rPr lang="en-US" sz="950" dirty="0">
                <a:solidFill>
                  <a:srgbClr val="3D3838"/>
                </a:solidFill>
                <a:latin typeface="Source Sans 3" pitchFamily="34" charset="0"/>
                <a:ea typeface="Source Sans 3" pitchFamily="34" charset="-122"/>
                <a:cs typeface="Source Sans 3" pitchFamily="34" charset="-120"/>
              </a:rPr>
              <a:t>Platform Architects</a:t>
            </a:r>
            <a:endParaRPr lang="en-US" sz="950" dirty="0"/>
          </a:p>
          <a:p>
            <a:pPr algn="l" marL="342900" indent="-342900">
              <a:lnSpc>
                <a:spcPts val="1150"/>
              </a:lnSpc>
              <a:buSzPct val="100000"/>
              <a:buChar char="•"/>
            </a:pPr>
            <a:r>
              <a:rPr lang="en-US" sz="950" dirty="0">
                <a:solidFill>
                  <a:srgbClr val="3D3838"/>
                </a:solidFill>
                <a:latin typeface="Source Sans 3" pitchFamily="34" charset="0"/>
                <a:ea typeface="Source Sans 3" pitchFamily="34" charset="-122"/>
                <a:cs typeface="Source Sans 3" pitchFamily="34" charset="-120"/>
              </a:rPr>
              <a:t>DevOps Specialists</a:t>
            </a:r>
            <a:endParaRPr lang="en-US" sz="950" dirty="0"/>
          </a:p>
        </p:txBody>
      </p:sp>
      <p:sp>
        <p:nvSpPr>
          <p:cNvPr id="21" name="Text 15"/>
          <p:cNvSpPr/>
          <p:nvPr/>
        </p:nvSpPr>
        <p:spPr>
          <a:xfrm>
            <a:off x="5202555" y="5469612"/>
            <a:ext cx="1439347" cy="179903"/>
          </a:xfrm>
          <a:prstGeom prst="rect">
            <a:avLst/>
          </a:prstGeom>
          <a:noFill/>
          <a:ln/>
        </p:spPr>
        <p:txBody>
          <a:bodyPr wrap="none" lIns="0" tIns="0" rIns="0" bIns="0" rtlCol="0" anchor="t"/>
          <a:lstStyle/>
          <a:p>
            <a:pPr algn="l" indent="0" marL="0">
              <a:lnSpc>
                <a:spcPts val="1400"/>
              </a:lnSpc>
              <a:buNone/>
            </a:pPr>
            <a:r>
              <a:rPr lang="en-US" sz="1100" b="1" dirty="0">
                <a:solidFill>
                  <a:srgbClr val="000000"/>
                </a:solidFill>
                <a:latin typeface="Montserrat Bold" pitchFamily="34" charset="0"/>
                <a:ea typeface="Montserrat Bold" pitchFamily="34" charset="-122"/>
                <a:cs typeface="Montserrat Bold" pitchFamily="34" charset="-120"/>
              </a:rPr>
              <a:t>Scientific Team</a:t>
            </a:r>
            <a:endParaRPr lang="en-US" sz="1100" dirty="0"/>
          </a:p>
        </p:txBody>
      </p:sp>
      <p:sp>
        <p:nvSpPr>
          <p:cNvPr id="22" name="Text 16"/>
          <p:cNvSpPr/>
          <p:nvPr/>
        </p:nvSpPr>
        <p:spPr>
          <a:xfrm>
            <a:off x="5202555" y="5723692"/>
            <a:ext cx="4106704" cy="602843"/>
          </a:xfrm>
          <a:prstGeom prst="rect">
            <a:avLst/>
          </a:prstGeom>
          <a:noFill/>
          <a:ln/>
        </p:spPr>
        <p:txBody>
          <a:bodyPr wrap="square" lIns="0" tIns="0" rIns="0" bIns="0" rtlCol="0" anchor="t"/>
          <a:lstStyle/>
          <a:p>
            <a:pPr algn="l" marL="342900" indent="-342900">
              <a:lnSpc>
                <a:spcPts val="1150"/>
              </a:lnSpc>
              <a:buSzPct val="100000"/>
              <a:buChar char="•"/>
            </a:pPr>
            <a:r>
              <a:rPr lang="en-US" sz="950" dirty="0">
                <a:solidFill>
                  <a:srgbClr val="3D3838"/>
                </a:solidFill>
                <a:latin typeface="Source Sans 3" pitchFamily="34" charset="0"/>
                <a:ea typeface="Source Sans 3" pitchFamily="34" charset="-122"/>
                <a:cs typeface="Source Sans 3" pitchFamily="34" charset="-120"/>
              </a:rPr>
              <a:t>Biomedical Engineers</a:t>
            </a:r>
            <a:endParaRPr lang="en-US" sz="950" dirty="0"/>
          </a:p>
          <a:p>
            <a:pPr algn="l" marL="342900" indent="-342900">
              <a:lnSpc>
                <a:spcPts val="1150"/>
              </a:lnSpc>
              <a:buSzPct val="100000"/>
              <a:buChar char="•"/>
            </a:pPr>
            <a:r>
              <a:rPr lang="en-US" sz="950" dirty="0">
                <a:solidFill>
                  <a:srgbClr val="3D3838"/>
                </a:solidFill>
                <a:latin typeface="Source Sans 3" pitchFamily="34" charset="0"/>
                <a:ea typeface="Source Sans 3" pitchFamily="34" charset="-122"/>
                <a:cs typeface="Source Sans 3" pitchFamily="34" charset="-120"/>
              </a:rPr>
              <a:t>Computational Biologists</a:t>
            </a:r>
            <a:endParaRPr lang="en-US" sz="950" dirty="0"/>
          </a:p>
          <a:p>
            <a:pPr algn="l" marL="342900" indent="-342900">
              <a:lnSpc>
                <a:spcPts val="1150"/>
              </a:lnSpc>
              <a:buSzPct val="100000"/>
              <a:buChar char="•"/>
            </a:pPr>
            <a:r>
              <a:rPr lang="en-US" sz="950" dirty="0">
                <a:solidFill>
                  <a:srgbClr val="3D3838"/>
                </a:solidFill>
                <a:latin typeface="Source Sans 3" pitchFamily="34" charset="0"/>
                <a:ea typeface="Source Sans 3" pitchFamily="34" charset="-122"/>
                <a:cs typeface="Source Sans 3" pitchFamily="34" charset="-120"/>
              </a:rPr>
              <a:t>Clinical Advisors</a:t>
            </a:r>
            <a:endParaRPr lang="en-US" sz="950" dirty="0"/>
          </a:p>
          <a:p>
            <a:pPr algn="l" marL="342900" indent="-342900">
              <a:lnSpc>
                <a:spcPts val="1150"/>
              </a:lnSpc>
              <a:buSzPct val="100000"/>
              <a:buChar char="•"/>
            </a:pPr>
            <a:r>
              <a:rPr lang="en-US" sz="950" dirty="0">
                <a:solidFill>
                  <a:srgbClr val="3D3838"/>
                </a:solidFill>
                <a:latin typeface="Source Sans 3" pitchFamily="34" charset="0"/>
                <a:ea typeface="Source Sans 3" pitchFamily="34" charset="-122"/>
                <a:cs typeface="Source Sans 3" pitchFamily="34" charset="-120"/>
              </a:rPr>
              <a:t>Research Scientists</a:t>
            </a:r>
            <a:endParaRPr lang="en-US" sz="950" dirty="0"/>
          </a:p>
        </p:txBody>
      </p:sp>
      <p:sp>
        <p:nvSpPr>
          <p:cNvPr id="23" name="Text 17"/>
          <p:cNvSpPr/>
          <p:nvPr/>
        </p:nvSpPr>
        <p:spPr>
          <a:xfrm>
            <a:off x="9625727" y="5469612"/>
            <a:ext cx="1439347" cy="179903"/>
          </a:xfrm>
          <a:prstGeom prst="rect">
            <a:avLst/>
          </a:prstGeom>
          <a:noFill/>
          <a:ln/>
        </p:spPr>
        <p:txBody>
          <a:bodyPr wrap="none" lIns="0" tIns="0" rIns="0" bIns="0" rtlCol="0" anchor="t"/>
          <a:lstStyle/>
          <a:p>
            <a:pPr algn="l" indent="0" marL="0">
              <a:lnSpc>
                <a:spcPts val="1400"/>
              </a:lnSpc>
              <a:buNone/>
            </a:pPr>
            <a:r>
              <a:rPr lang="en-US" sz="1100" b="1" dirty="0">
                <a:solidFill>
                  <a:srgbClr val="000000"/>
                </a:solidFill>
                <a:latin typeface="Montserrat Bold" pitchFamily="34" charset="0"/>
                <a:ea typeface="Montserrat Bold" pitchFamily="34" charset="-122"/>
                <a:cs typeface="Montserrat Bold" pitchFamily="34" charset="-120"/>
              </a:rPr>
              <a:t>Business Team</a:t>
            </a:r>
            <a:endParaRPr lang="en-US" sz="1100" dirty="0"/>
          </a:p>
        </p:txBody>
      </p:sp>
      <p:sp>
        <p:nvSpPr>
          <p:cNvPr id="24" name="Text 18"/>
          <p:cNvSpPr/>
          <p:nvPr/>
        </p:nvSpPr>
        <p:spPr>
          <a:xfrm>
            <a:off x="9625727" y="5723692"/>
            <a:ext cx="4240411" cy="602843"/>
          </a:xfrm>
          <a:prstGeom prst="rect">
            <a:avLst/>
          </a:prstGeom>
          <a:noFill/>
          <a:ln/>
        </p:spPr>
        <p:txBody>
          <a:bodyPr wrap="square" lIns="0" tIns="0" rIns="0" bIns="0" rtlCol="0" anchor="t"/>
          <a:lstStyle/>
          <a:p>
            <a:pPr algn="l" marL="342900" indent="-342900">
              <a:lnSpc>
                <a:spcPts val="1150"/>
              </a:lnSpc>
              <a:buSzPct val="100000"/>
              <a:buChar char="•"/>
            </a:pPr>
            <a:r>
              <a:rPr lang="en-US" sz="950" dirty="0">
                <a:solidFill>
                  <a:srgbClr val="3D3838"/>
                </a:solidFill>
                <a:latin typeface="Source Sans 3" pitchFamily="34" charset="0"/>
                <a:ea typeface="Source Sans 3" pitchFamily="34" charset="-122"/>
                <a:cs typeface="Source Sans 3" pitchFamily="34" charset="-120"/>
              </a:rPr>
              <a:t>Sales &amp; Marketing</a:t>
            </a:r>
            <a:endParaRPr lang="en-US" sz="950" dirty="0"/>
          </a:p>
          <a:p>
            <a:pPr algn="l" marL="342900" indent="-342900">
              <a:lnSpc>
                <a:spcPts val="1150"/>
              </a:lnSpc>
              <a:buSzPct val="100000"/>
              <a:buChar char="•"/>
            </a:pPr>
            <a:r>
              <a:rPr lang="en-US" sz="950" dirty="0">
                <a:solidFill>
                  <a:srgbClr val="3D3838"/>
                </a:solidFill>
                <a:latin typeface="Source Sans 3" pitchFamily="34" charset="0"/>
                <a:ea typeface="Source Sans 3" pitchFamily="34" charset="-122"/>
                <a:cs typeface="Source Sans 3" pitchFamily="34" charset="-120"/>
              </a:rPr>
              <a:t>Customer Success</a:t>
            </a:r>
            <a:endParaRPr lang="en-US" sz="950" dirty="0"/>
          </a:p>
          <a:p>
            <a:pPr algn="l" marL="342900" indent="-342900">
              <a:lnSpc>
                <a:spcPts val="1150"/>
              </a:lnSpc>
              <a:buSzPct val="100000"/>
              <a:buChar char="•"/>
            </a:pPr>
            <a:r>
              <a:rPr lang="en-US" sz="950" dirty="0">
                <a:solidFill>
                  <a:srgbClr val="3D3838"/>
                </a:solidFill>
                <a:latin typeface="Source Sans 3" pitchFamily="34" charset="0"/>
                <a:ea typeface="Source Sans 3" pitchFamily="34" charset="-122"/>
                <a:cs typeface="Source Sans 3" pitchFamily="34" charset="-120"/>
              </a:rPr>
              <a:t>Operations</a:t>
            </a:r>
            <a:endParaRPr lang="en-US" sz="950" dirty="0"/>
          </a:p>
          <a:p>
            <a:pPr algn="l" marL="342900" indent="-342900">
              <a:lnSpc>
                <a:spcPts val="1150"/>
              </a:lnSpc>
              <a:buSzPct val="100000"/>
              <a:buChar char="•"/>
            </a:pPr>
            <a:r>
              <a:rPr lang="en-US" sz="950" dirty="0">
                <a:solidFill>
                  <a:srgbClr val="3D3838"/>
                </a:solidFill>
                <a:latin typeface="Source Sans 3" pitchFamily="34" charset="0"/>
                <a:ea typeface="Source Sans 3" pitchFamily="34" charset="-122"/>
                <a:cs typeface="Source Sans 3" pitchFamily="34" charset="-120"/>
              </a:rPr>
              <a:t>Finance &amp; Legal</a:t>
            </a:r>
            <a:endParaRPr lang="en-US" sz="950" dirty="0"/>
          </a:p>
        </p:txBody>
      </p:sp>
      <p:sp>
        <p:nvSpPr>
          <p:cNvPr id="25" name="Shape 19"/>
          <p:cNvSpPr/>
          <p:nvPr/>
        </p:nvSpPr>
        <p:spPr>
          <a:xfrm>
            <a:off x="779383" y="5979049"/>
            <a:ext cx="13071634" cy="612458"/>
          </a:xfrm>
          <a:prstGeom prst="roundRect">
            <a:avLst>
              <a:gd name="adj" fmla="val 3102"/>
            </a:avLst>
          </a:prstGeom>
          <a:solidFill>
            <a:srgbClr val="D6D7DC"/>
          </a:solidFill>
          <a:ln/>
        </p:spPr>
      </p:sp>
      <p:pic>
        <p:nvPicPr>
          <p:cNvPr id="26" name="Image 4" descr="preencoded.png">    </p:cNvPr>
          <p:cNvPicPr>
            <a:picLocks noChangeAspect="1"/>
          </p:cNvPicPr>
          <p:nvPr/>
        </p:nvPicPr>
        <p:blipFill>
          <a:blip r:embed="rId5"/>
          <a:stretch>
            <a:fillRect/>
          </a:stretch>
        </p:blipFill>
        <p:spPr>
          <a:xfrm>
            <a:off x="905947" y="6083467"/>
            <a:ext cx="197882" cy="158234"/>
          </a:xfrm>
          <a:prstGeom prst="rect">
            <a:avLst/>
          </a:prstGeom>
        </p:spPr>
      </p:pic>
      <p:sp>
        <p:nvSpPr>
          <p:cNvPr id="27" name="Text 20"/>
          <p:cNvSpPr/>
          <p:nvPr/>
        </p:nvSpPr>
        <p:spPr>
          <a:xfrm>
            <a:off x="1230392" y="6084777"/>
            <a:ext cx="12494062" cy="376714"/>
          </a:xfrm>
          <a:prstGeom prst="rect">
            <a:avLst/>
          </a:prstGeom>
          <a:noFill/>
          <a:ln/>
        </p:spPr>
        <p:txBody>
          <a:bodyPr wrap="square" lIns="0" tIns="0" rIns="0" bIns="0" rtlCol="0" anchor="t"/>
          <a:lstStyle/>
          <a:p>
            <a:pPr algn="l" indent="0" marL="0">
              <a:lnSpc>
                <a:spcPts val="1450"/>
              </a:lnSpc>
              <a:buNone/>
            </a:pPr>
            <a:r>
              <a:rPr lang="en-US" sz="1200" b="1" dirty="0">
                <a:solidFill>
                  <a:srgbClr val="000000"/>
                </a:solidFill>
                <a:latin typeface="Source Sans 3" pitchFamily="34" charset="0"/>
                <a:ea typeface="Source Sans 3" pitchFamily="34" charset="-122"/>
                <a:cs typeface="Source Sans 3" pitchFamily="34" charset="-120"/>
              </a:rPr>
              <a:t>Investment Opportunity:</a:t>
            </a:r>
            <a:pPr algn="l" indent="0" marL="0">
              <a:lnSpc>
                <a:spcPts val="1450"/>
              </a:lnSpc>
              <a:buNone/>
            </a:pPr>
            <a:r>
              <a:rPr lang="en-US" sz="1200" dirty="0">
                <a:solidFill>
                  <a:srgbClr val="000000"/>
                </a:solidFill>
                <a:latin typeface="Source Sans 3" pitchFamily="34" charset="0"/>
                <a:ea typeface="Source Sans 3" pitchFamily="34" charset="-122"/>
                <a:cs typeface="Source Sans 3" pitchFamily="34" charset="-120"/>
              </a:rPr>
              <a:t> Gemini represents a unique opportunity to invest in the foundational platform for next-generation clinical medicine. Our comprehensive IP portfolio, experienced leadership, and enormous addressable market create exceptional potential for returns.</a:t>
            </a:r>
            <a:endParaRPr lang="en-US" sz="1200" dirty="0"/>
          </a:p>
        </p:txBody>
      </p:sp>
      <p:sp>
        <p:nvSpPr>
          <p:cNvPr id="28" name="Shape 21"/>
          <p:cNvSpPr/>
          <p:nvPr/>
        </p:nvSpPr>
        <p:spPr>
          <a:xfrm>
            <a:off x="779383" y="6674969"/>
            <a:ext cx="1400532" cy="211693"/>
          </a:xfrm>
          <a:prstGeom prst="roundRect">
            <a:avLst>
              <a:gd name="adj" fmla="val 7180"/>
            </a:avLst>
          </a:prstGeom>
          <a:noFill/>
          <a:ln w="7620">
            <a:solidFill>
              <a:srgbClr val="2D2E34"/>
            </a:solidFill>
            <a:prstDash val="solid"/>
          </a:ln>
        </p:spPr>
      </p:sp>
      <p:sp>
        <p:nvSpPr>
          <p:cNvPr id="29" name="Text 22"/>
          <p:cNvSpPr/>
          <p:nvPr/>
        </p:nvSpPr>
        <p:spPr>
          <a:xfrm>
            <a:off x="862965" y="6720570"/>
            <a:ext cx="1233368" cy="120491"/>
          </a:xfrm>
          <a:prstGeom prst="rect">
            <a:avLst/>
          </a:prstGeom>
          <a:noFill/>
          <a:ln/>
        </p:spPr>
        <p:txBody>
          <a:bodyPr wrap="none" lIns="0" tIns="0" rIns="0" bIns="0" rtlCol="0" anchor="t"/>
          <a:lstStyle/>
          <a:p>
            <a:pPr algn="l" indent="0" marL="0">
              <a:lnSpc>
                <a:spcPts val="900"/>
              </a:lnSpc>
              <a:buNone/>
            </a:pPr>
            <a:r>
              <a:rPr lang="en-US" sz="750" dirty="0">
                <a:solidFill>
                  <a:srgbClr val="2D2E34"/>
                </a:solidFill>
                <a:latin typeface="Source Sans 3" pitchFamily="34" charset="0"/>
                <a:ea typeface="Source Sans 3" pitchFamily="34" charset="-122"/>
                <a:cs typeface="Source Sans 3" pitchFamily="34" charset="-120"/>
              </a:rPr>
              <a:t>SEE: FINANCIAL STATEMENTS</a:t>
            </a:r>
            <a:endParaRPr lang="en-US" sz="750" dirty="0"/>
          </a:p>
        </p:txBody>
      </p:sp>
      <p:sp>
        <p:nvSpPr>
          <p:cNvPr id="30" name="Shape 23"/>
          <p:cNvSpPr/>
          <p:nvPr/>
        </p:nvSpPr>
        <p:spPr>
          <a:xfrm>
            <a:off x="2243138" y="6674969"/>
            <a:ext cx="1903333" cy="211693"/>
          </a:xfrm>
          <a:prstGeom prst="roundRect">
            <a:avLst>
              <a:gd name="adj" fmla="val 7180"/>
            </a:avLst>
          </a:prstGeom>
          <a:noFill/>
          <a:ln w="7620">
            <a:solidFill>
              <a:srgbClr val="2D2E34"/>
            </a:solidFill>
            <a:prstDash val="solid"/>
          </a:ln>
        </p:spPr>
      </p:sp>
      <p:sp>
        <p:nvSpPr>
          <p:cNvPr id="31" name="Text 24"/>
          <p:cNvSpPr/>
          <p:nvPr/>
        </p:nvSpPr>
        <p:spPr>
          <a:xfrm>
            <a:off x="2326719" y="6720570"/>
            <a:ext cx="1736169" cy="120491"/>
          </a:xfrm>
          <a:prstGeom prst="rect">
            <a:avLst/>
          </a:prstGeom>
          <a:noFill/>
          <a:ln/>
        </p:spPr>
        <p:txBody>
          <a:bodyPr wrap="none" lIns="0" tIns="0" rIns="0" bIns="0" rtlCol="0" anchor="t"/>
          <a:lstStyle/>
          <a:p>
            <a:pPr algn="l" indent="0" marL="0">
              <a:lnSpc>
                <a:spcPts val="900"/>
              </a:lnSpc>
              <a:buNone/>
            </a:pPr>
            <a:r>
              <a:rPr lang="en-US" sz="750" dirty="0">
                <a:solidFill>
                  <a:srgbClr val="2D2E34"/>
                </a:solidFill>
                <a:latin typeface="Source Sans 3" pitchFamily="34" charset="0"/>
                <a:ea typeface="Source Sans 3" pitchFamily="34" charset="-122"/>
                <a:cs typeface="Source Sans 3" pitchFamily="34" charset="-120"/>
              </a:rPr>
              <a:t>SEE: PRODUCT DEVELOPMENT STRATEGY</a:t>
            </a:r>
            <a:endParaRPr lang="en-US" sz="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863798" y="756166"/>
            <a:ext cx="1375172" cy="388620"/>
          </a:xfrm>
          <a:prstGeom prst="roundRect">
            <a:avLst>
              <a:gd name="adj" fmla="val 6669"/>
            </a:avLst>
          </a:prstGeom>
          <a:solidFill>
            <a:srgbClr val="E4E4E7"/>
          </a:solidFill>
          <a:ln/>
        </p:spPr>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93338" y="864037"/>
            <a:ext cx="172760" cy="172760"/>
          </a:xfrm>
          <a:prstGeom prst="rect">
            <a:avLst/>
          </a:prstGeom>
        </p:spPr>
      </p:pic>
      <p:sp>
        <p:nvSpPr>
          <p:cNvPr id="4" name="Text 1"/>
          <p:cNvSpPr/>
          <p:nvPr/>
        </p:nvSpPr>
        <p:spPr>
          <a:xfrm>
            <a:off x="1252418" y="820936"/>
            <a:ext cx="857012" cy="259080"/>
          </a:xfrm>
          <a:prstGeom prst="rect">
            <a:avLst/>
          </a:prstGeom>
          <a:noFill/>
          <a:ln/>
        </p:spPr>
        <p:txBody>
          <a:bodyPr wrap="none" lIns="0" tIns="0" rIns="0" bIns="0" rtlCol="0" anchor="t"/>
          <a:lstStyle/>
          <a:p>
            <a:pPr algn="l" indent="0" marL="0">
              <a:lnSpc>
                <a:spcPts val="2000"/>
              </a:lnSpc>
              <a:buNone/>
            </a:pPr>
            <a:r>
              <a:rPr lang="en-US" sz="1350" dirty="0">
                <a:solidFill>
                  <a:srgbClr val="3D3838"/>
                </a:solidFill>
                <a:latin typeface="Source Sans 3" pitchFamily="34" charset="0"/>
                <a:ea typeface="Source Sans 3" pitchFamily="34" charset="-122"/>
                <a:cs typeface="Source Sans 3" pitchFamily="34" charset="-120"/>
              </a:rPr>
              <a:t>OUR VISION</a:t>
            </a:r>
            <a:endParaRPr lang="en-US" sz="1350" dirty="0"/>
          </a:p>
        </p:txBody>
      </p:sp>
      <p:sp>
        <p:nvSpPr>
          <p:cNvPr id="5" name="Text 2"/>
          <p:cNvSpPr/>
          <p:nvPr/>
        </p:nvSpPr>
        <p:spPr>
          <a:xfrm>
            <a:off x="863798" y="1231106"/>
            <a:ext cx="12271415" cy="613529"/>
          </a:xfrm>
          <a:prstGeom prst="rect">
            <a:avLst/>
          </a:prstGeom>
          <a:noFill/>
          <a:ln/>
        </p:spPr>
        <p:txBody>
          <a:bodyPr wrap="none" lIns="0" tIns="0" rIns="0" bIns="0" rtlCol="0" anchor="t"/>
          <a:lstStyle/>
          <a:p>
            <a:pPr algn="l" indent="0" marL="0">
              <a:lnSpc>
                <a:spcPts val="4800"/>
              </a:lnSpc>
              <a:buNone/>
            </a:pPr>
            <a:r>
              <a:rPr lang="en-US" sz="3850" b="1" dirty="0">
                <a:solidFill>
                  <a:srgbClr val="000000"/>
                </a:solidFill>
                <a:latin typeface="Montserrat Bold" pitchFamily="34" charset="0"/>
                <a:ea typeface="Montserrat Bold" pitchFamily="34" charset="-122"/>
                <a:cs typeface="Montserrat Bold" pitchFamily="34" charset="-120"/>
              </a:rPr>
              <a:t>Pioneering the Future of Personalized Medicine</a:t>
            </a:r>
            <a:endParaRPr lang="en-US" sz="3850" dirty="0"/>
          </a:p>
        </p:txBody>
      </p:sp>
      <p:sp>
        <p:nvSpPr>
          <p:cNvPr id="6" name="Text 3"/>
          <p:cNvSpPr/>
          <p:nvPr/>
        </p:nvSpPr>
        <p:spPr>
          <a:xfrm>
            <a:off x="1187648" y="2411373"/>
            <a:ext cx="12578953" cy="323969"/>
          </a:xfrm>
          <a:prstGeom prst="rect">
            <a:avLst/>
          </a:prstGeom>
          <a:noFill/>
          <a:ln/>
        </p:spPr>
        <p:txBody>
          <a:bodyPr wrap="none" lIns="0" tIns="0" rIns="0" bIns="0" rtlCol="0" anchor="t"/>
          <a:lstStyle/>
          <a:p>
            <a:pPr algn="l" indent="0" marL="0">
              <a:lnSpc>
                <a:spcPts val="2550"/>
              </a:lnSpc>
              <a:buNone/>
            </a:pPr>
            <a:r>
              <a:rPr lang="en-US" sz="1700" dirty="0">
                <a:solidFill>
                  <a:srgbClr val="3D3838"/>
                </a:solidFill>
                <a:latin typeface="Source Sans 3" pitchFamily="34" charset="0"/>
                <a:ea typeface="Source Sans 3" pitchFamily="34" charset="-122"/>
                <a:cs typeface="Source Sans 3" pitchFamily="34" charset="-120"/>
              </a:rPr>
              <a:t>Nearly all major medical problems in the future will involve computational or AI solutions.</a:t>
            </a:r>
            <a:endParaRPr lang="en-US" sz="1700" dirty="0"/>
          </a:p>
        </p:txBody>
      </p:sp>
      <p:sp>
        <p:nvSpPr>
          <p:cNvPr id="7" name="Shape 4"/>
          <p:cNvSpPr/>
          <p:nvPr/>
        </p:nvSpPr>
        <p:spPr>
          <a:xfrm>
            <a:off x="863798" y="2168485"/>
            <a:ext cx="30480" cy="809744"/>
          </a:xfrm>
          <a:prstGeom prst="rect">
            <a:avLst/>
          </a:prstGeom>
          <a:solidFill>
            <a:srgbClr val="2D2E34"/>
          </a:solidFill>
          <a:ln/>
        </p:spPr>
      </p:sp>
      <p:sp>
        <p:nvSpPr>
          <p:cNvPr id="8" name="Text 5"/>
          <p:cNvSpPr/>
          <p:nvPr/>
        </p:nvSpPr>
        <p:spPr>
          <a:xfrm>
            <a:off x="863798" y="3221117"/>
            <a:ext cx="12902803" cy="647938"/>
          </a:xfrm>
          <a:prstGeom prst="rect">
            <a:avLst/>
          </a:prstGeom>
          <a:noFill/>
          <a:ln/>
        </p:spPr>
        <p:txBody>
          <a:bodyPr wrap="square" lIns="0" tIns="0" rIns="0" bIns="0" rtlCol="0" anchor="t"/>
          <a:lstStyle/>
          <a:p>
            <a:pPr algn="l" indent="0" marL="0">
              <a:lnSpc>
                <a:spcPts val="2550"/>
              </a:lnSpc>
              <a:buNone/>
            </a:pPr>
            <a:r>
              <a:rPr lang="en-US" sz="1700" dirty="0">
                <a:solidFill>
                  <a:srgbClr val="3D3838"/>
                </a:solidFill>
                <a:latin typeface="Source Sans 3" pitchFamily="34" charset="0"/>
                <a:ea typeface="Source Sans 3" pitchFamily="34" charset="-122"/>
                <a:cs typeface="Source Sans 3" pitchFamily="34" charset="-120"/>
              </a:rPr>
              <a:t>Gemini solves complex challenges in clinical medicine by supplying patient-centered digital models and artificial intelligence that enable the next generation of truly personalized healthcare. We're not just adapting to the future of medicine—we're actively building it.</a:t>
            </a:r>
            <a:endParaRPr lang="en-US" sz="1700" dirty="0"/>
          </a:p>
        </p:txBody>
      </p:sp>
      <p:sp>
        <p:nvSpPr>
          <p:cNvPr id="9" name="Shape 6"/>
          <p:cNvSpPr/>
          <p:nvPr/>
        </p:nvSpPr>
        <p:spPr>
          <a:xfrm>
            <a:off x="863798" y="4111943"/>
            <a:ext cx="4156948" cy="2146578"/>
          </a:xfrm>
          <a:prstGeom prst="roundRect">
            <a:avLst>
              <a:gd name="adj" fmla="val 1509"/>
            </a:avLst>
          </a:prstGeom>
          <a:solidFill>
            <a:srgbClr val="F2EEEE"/>
          </a:solidFill>
          <a:ln/>
        </p:spPr>
      </p:sp>
      <p:sp>
        <p:nvSpPr>
          <p:cNvPr id="10" name="Text 7"/>
          <p:cNvSpPr/>
          <p:nvPr/>
        </p:nvSpPr>
        <p:spPr>
          <a:xfrm>
            <a:off x="1079659" y="4327803"/>
            <a:ext cx="3725228" cy="613410"/>
          </a:xfrm>
          <a:prstGeom prst="rect">
            <a:avLst/>
          </a:prstGeom>
          <a:noFill/>
          <a:ln/>
        </p:spPr>
        <p:txBody>
          <a:bodyPr wrap="square" lIns="0" tIns="0" rIns="0" bIns="0" rtlCol="0" anchor="t"/>
          <a:lstStyle/>
          <a:p>
            <a:pPr algn="l" indent="0" marL="0">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AI-Powered Medical Modeling</a:t>
            </a:r>
            <a:endParaRPr lang="en-US" sz="1900" dirty="0"/>
          </a:p>
        </p:txBody>
      </p:sp>
      <p:sp>
        <p:nvSpPr>
          <p:cNvPr id="11" name="Text 8"/>
          <p:cNvSpPr/>
          <p:nvPr/>
        </p:nvSpPr>
        <p:spPr>
          <a:xfrm>
            <a:off x="1079659" y="5070753"/>
            <a:ext cx="3725228" cy="971907"/>
          </a:xfrm>
          <a:prstGeom prst="rect">
            <a:avLst/>
          </a:prstGeom>
          <a:noFill/>
          <a:ln/>
        </p:spPr>
        <p:txBody>
          <a:bodyPr wrap="square" lIns="0" tIns="0" rIns="0" bIns="0" rtlCol="0" anchor="t"/>
          <a:lstStyle/>
          <a:p>
            <a:pPr algn="l" indent="0" marL="0">
              <a:lnSpc>
                <a:spcPts val="2550"/>
              </a:lnSpc>
              <a:buNone/>
            </a:pPr>
            <a:r>
              <a:rPr lang="en-US" sz="1700" dirty="0">
                <a:solidFill>
                  <a:srgbClr val="3D3838"/>
                </a:solidFill>
                <a:latin typeface="Source Sans 3" pitchFamily="34" charset="0"/>
                <a:ea typeface="Source Sans 3" pitchFamily="34" charset="-122"/>
                <a:cs typeface="Source Sans 3" pitchFamily="34" charset="-120"/>
              </a:rPr>
              <a:t>Advanced computational frameworks that transform patient data into actionable insights</a:t>
            </a:r>
            <a:endParaRPr lang="en-US" sz="1700" dirty="0"/>
          </a:p>
        </p:txBody>
      </p:sp>
      <p:sp>
        <p:nvSpPr>
          <p:cNvPr id="12" name="Shape 9"/>
          <p:cNvSpPr/>
          <p:nvPr/>
        </p:nvSpPr>
        <p:spPr>
          <a:xfrm>
            <a:off x="5236607" y="4111943"/>
            <a:ext cx="4157067" cy="2146578"/>
          </a:xfrm>
          <a:prstGeom prst="roundRect">
            <a:avLst>
              <a:gd name="adj" fmla="val 1509"/>
            </a:avLst>
          </a:prstGeom>
          <a:solidFill>
            <a:srgbClr val="F2EEEE"/>
          </a:solidFill>
          <a:ln/>
        </p:spPr>
      </p:sp>
      <p:sp>
        <p:nvSpPr>
          <p:cNvPr id="13" name="Text 10"/>
          <p:cNvSpPr/>
          <p:nvPr/>
        </p:nvSpPr>
        <p:spPr>
          <a:xfrm>
            <a:off x="5452467" y="4327803"/>
            <a:ext cx="3539966" cy="306705"/>
          </a:xfrm>
          <a:prstGeom prst="rect">
            <a:avLst/>
          </a:prstGeom>
          <a:noFill/>
          <a:ln/>
        </p:spPr>
        <p:txBody>
          <a:bodyPr wrap="none" lIns="0" tIns="0" rIns="0" bIns="0" rtlCol="0" anchor="t"/>
          <a:lstStyle/>
          <a:p>
            <a:pPr algn="l" indent="0" marL="0">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Intelligent Software Agents</a:t>
            </a:r>
            <a:endParaRPr lang="en-US" sz="1900" dirty="0"/>
          </a:p>
        </p:txBody>
      </p:sp>
      <p:sp>
        <p:nvSpPr>
          <p:cNvPr id="14" name="Text 11"/>
          <p:cNvSpPr/>
          <p:nvPr/>
        </p:nvSpPr>
        <p:spPr>
          <a:xfrm>
            <a:off x="5452467" y="4764048"/>
            <a:ext cx="3725347" cy="971907"/>
          </a:xfrm>
          <a:prstGeom prst="rect">
            <a:avLst/>
          </a:prstGeom>
          <a:noFill/>
          <a:ln/>
        </p:spPr>
        <p:txBody>
          <a:bodyPr wrap="square" lIns="0" tIns="0" rIns="0" bIns="0" rtlCol="0" anchor="t"/>
          <a:lstStyle/>
          <a:p>
            <a:pPr algn="l" indent="0" marL="0">
              <a:lnSpc>
                <a:spcPts val="2550"/>
              </a:lnSpc>
              <a:buNone/>
            </a:pPr>
            <a:r>
              <a:rPr lang="en-US" sz="1700" dirty="0">
                <a:solidFill>
                  <a:srgbClr val="3D3838"/>
                </a:solidFill>
                <a:latin typeface="Source Sans 3" pitchFamily="34" charset="0"/>
                <a:ea typeface="Source Sans 3" pitchFamily="34" charset="-122"/>
                <a:cs typeface="Source Sans 3" pitchFamily="34" charset="-120"/>
              </a:rPr>
              <a:t>Automated assistants that enhance physician capabilities and streamline workflows</a:t>
            </a:r>
            <a:endParaRPr lang="en-US" sz="1700" dirty="0"/>
          </a:p>
        </p:txBody>
      </p:sp>
      <p:sp>
        <p:nvSpPr>
          <p:cNvPr id="15" name="Shape 12"/>
          <p:cNvSpPr/>
          <p:nvPr/>
        </p:nvSpPr>
        <p:spPr>
          <a:xfrm>
            <a:off x="9609534" y="4111943"/>
            <a:ext cx="4157067" cy="2146578"/>
          </a:xfrm>
          <a:prstGeom prst="roundRect">
            <a:avLst>
              <a:gd name="adj" fmla="val 1509"/>
            </a:avLst>
          </a:prstGeom>
          <a:solidFill>
            <a:srgbClr val="F2EEEE"/>
          </a:solidFill>
          <a:ln/>
        </p:spPr>
      </p:sp>
      <p:sp>
        <p:nvSpPr>
          <p:cNvPr id="16" name="Text 13"/>
          <p:cNvSpPr/>
          <p:nvPr/>
        </p:nvSpPr>
        <p:spPr>
          <a:xfrm>
            <a:off x="9825395" y="4327803"/>
            <a:ext cx="2922389" cy="306705"/>
          </a:xfrm>
          <a:prstGeom prst="rect">
            <a:avLst/>
          </a:prstGeom>
          <a:noFill/>
          <a:ln/>
        </p:spPr>
        <p:txBody>
          <a:bodyPr wrap="none" lIns="0" tIns="0" rIns="0" bIns="0" rtlCol="0" anchor="t"/>
          <a:lstStyle/>
          <a:p>
            <a:pPr algn="l" indent="0" marL="0">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Personalized Solutions</a:t>
            </a:r>
            <a:endParaRPr lang="en-US" sz="1900" dirty="0"/>
          </a:p>
        </p:txBody>
      </p:sp>
      <p:sp>
        <p:nvSpPr>
          <p:cNvPr id="17" name="Text 14"/>
          <p:cNvSpPr/>
          <p:nvPr/>
        </p:nvSpPr>
        <p:spPr>
          <a:xfrm>
            <a:off x="9825395" y="4764048"/>
            <a:ext cx="3725347" cy="647938"/>
          </a:xfrm>
          <a:prstGeom prst="rect">
            <a:avLst/>
          </a:prstGeom>
          <a:noFill/>
          <a:ln/>
        </p:spPr>
        <p:txBody>
          <a:bodyPr wrap="square" lIns="0" tIns="0" rIns="0" bIns="0" rtlCol="0" anchor="t"/>
          <a:lstStyle/>
          <a:p>
            <a:pPr algn="l" indent="0" marL="0">
              <a:lnSpc>
                <a:spcPts val="2550"/>
              </a:lnSpc>
              <a:buNone/>
            </a:pPr>
            <a:r>
              <a:rPr lang="en-US" sz="1700" dirty="0">
                <a:solidFill>
                  <a:srgbClr val="3D3838"/>
                </a:solidFill>
                <a:latin typeface="Source Sans 3" pitchFamily="34" charset="0"/>
                <a:ea typeface="Source Sans 3" pitchFamily="34" charset="-122"/>
                <a:cs typeface="Source Sans 3" pitchFamily="34" charset="-120"/>
              </a:rPr>
              <a:t>Tailored diagnostics and therapeutics designed for individual patient needs</a:t>
            </a:r>
            <a:endParaRPr lang="en-US" sz="1700" dirty="0"/>
          </a:p>
        </p:txBody>
      </p:sp>
      <p:sp>
        <p:nvSpPr>
          <p:cNvPr id="18" name="Text 15"/>
          <p:cNvSpPr/>
          <p:nvPr/>
        </p:nvSpPr>
        <p:spPr>
          <a:xfrm>
            <a:off x="863798" y="6501408"/>
            <a:ext cx="12902803" cy="971907"/>
          </a:xfrm>
          <a:prstGeom prst="rect">
            <a:avLst/>
          </a:prstGeom>
          <a:noFill/>
          <a:ln/>
        </p:spPr>
        <p:txBody>
          <a:bodyPr wrap="square" lIns="0" tIns="0" rIns="0" bIns="0" rtlCol="0" anchor="t"/>
          <a:lstStyle/>
          <a:p>
            <a:pPr algn="l" indent="0" marL="0">
              <a:lnSpc>
                <a:spcPts val="2550"/>
              </a:lnSpc>
              <a:buNone/>
            </a:pPr>
            <a:r>
              <a:rPr lang="en-US" sz="1700" dirty="0">
                <a:solidFill>
                  <a:srgbClr val="3D3838"/>
                </a:solidFill>
                <a:latin typeface="Source Sans 3" pitchFamily="34" charset="0"/>
                <a:ea typeface="Source Sans 3" pitchFamily="34" charset="-122"/>
                <a:cs typeface="Source Sans 3" pitchFamily="34" charset="-120"/>
              </a:rPr>
              <a:t>Our cloud-based subscription platform delivers cutting-edge technologies directly to doctors and medical researchers, transforming how healthcare professionals approach advanced diagnostics and personalized therapeutic solutions. Gemini represents the convergence of computational power, medical expertise, and patient-centered care.</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863798" y="838676"/>
            <a:ext cx="2094309" cy="305395"/>
          </a:xfrm>
          <a:prstGeom prst="roundRect">
            <a:avLst>
              <a:gd name="adj" fmla="val 6789"/>
            </a:avLst>
          </a:prstGeom>
          <a:noFill/>
          <a:ln w="7620">
            <a:solidFill>
              <a:srgbClr val="2D2E34"/>
            </a:solidFill>
            <a:prstDash val="solid"/>
          </a:ln>
        </p:spPr>
      </p:sp>
      <p:sp>
        <p:nvSpPr>
          <p:cNvPr id="3" name="Text 1"/>
          <p:cNvSpPr/>
          <p:nvPr/>
        </p:nvSpPr>
        <p:spPr>
          <a:xfrm>
            <a:off x="975003" y="898088"/>
            <a:ext cx="1871901" cy="186571"/>
          </a:xfrm>
          <a:prstGeom prst="rect">
            <a:avLst/>
          </a:prstGeom>
          <a:noFill/>
          <a:ln/>
        </p:spPr>
        <p:txBody>
          <a:bodyPr wrap="none" lIns="0" tIns="0" rIns="0" bIns="0" rtlCol="0" anchor="t"/>
          <a:lstStyle/>
          <a:p>
            <a:pPr algn="l" indent="0" marL="0">
              <a:lnSpc>
                <a:spcPts val="1450"/>
              </a:lnSpc>
              <a:buNone/>
            </a:pPr>
            <a:r>
              <a:rPr lang="en-US" sz="1050" dirty="0">
                <a:solidFill>
                  <a:srgbClr val="2D2E34"/>
                </a:solidFill>
                <a:latin typeface="Source Sans 3" pitchFamily="34" charset="0"/>
                <a:ea typeface="Source Sans 3" pitchFamily="34" charset="-122"/>
                <a:cs typeface="Source Sans 3" pitchFamily="34" charset="-120"/>
              </a:rPr>
              <a:t>HEALTHCARE TRANSFORMATION</a:t>
            </a:r>
            <a:endParaRPr lang="en-US" sz="1050" dirty="0"/>
          </a:p>
        </p:txBody>
      </p:sp>
      <p:sp>
        <p:nvSpPr>
          <p:cNvPr id="4" name="Text 2"/>
          <p:cNvSpPr/>
          <p:nvPr/>
        </p:nvSpPr>
        <p:spPr>
          <a:xfrm>
            <a:off x="863798" y="1199317"/>
            <a:ext cx="9038511" cy="490776"/>
          </a:xfrm>
          <a:prstGeom prst="rect">
            <a:avLst/>
          </a:prstGeom>
          <a:noFill/>
          <a:ln/>
        </p:spPr>
        <p:txBody>
          <a:bodyPr wrap="none" lIns="0" tIns="0" rIns="0" bIns="0" rtlCol="0" anchor="t"/>
          <a:lstStyle/>
          <a:p>
            <a:pPr algn="l" indent="0" marL="0">
              <a:lnSpc>
                <a:spcPts val="3850"/>
              </a:lnSpc>
              <a:buNone/>
            </a:pPr>
            <a:r>
              <a:rPr lang="en-US" sz="3050" b="1" dirty="0">
                <a:solidFill>
                  <a:srgbClr val="000000"/>
                </a:solidFill>
                <a:latin typeface="Montserrat Bold" pitchFamily="34" charset="0"/>
                <a:ea typeface="Montserrat Bold" pitchFamily="34" charset="-122"/>
                <a:cs typeface="Montserrat Bold" pitchFamily="34" charset="-120"/>
              </a:rPr>
              <a:t>Challenges of 21st Century Clinical Medicine</a:t>
            </a:r>
            <a:endParaRPr lang="en-US" sz="3050" dirty="0"/>
          </a:p>
        </p:txBody>
      </p:sp>
      <p:sp>
        <p:nvSpPr>
          <p:cNvPr id="5" name="Text 3"/>
          <p:cNvSpPr/>
          <p:nvPr/>
        </p:nvSpPr>
        <p:spPr>
          <a:xfrm>
            <a:off x="863798" y="1897380"/>
            <a:ext cx="12902803" cy="466249"/>
          </a:xfrm>
          <a:prstGeom prst="rect">
            <a:avLst/>
          </a:prstGeom>
          <a:noFill/>
          <a:ln/>
        </p:spPr>
        <p:txBody>
          <a:bodyPr wrap="squar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Modern healthcare faces unprecedented complexity. Physicians must navigate an explosion of medical data, rapidly evolving treatment options, and increasing demands for personalized care—all while managing time constraints and resource limitations. The traditional approaches to clinical medicine are reaching their limits.</a:t>
            </a:r>
            <a:endParaRPr lang="en-US" sz="1350" dirty="0"/>
          </a:p>
        </p:txBody>
      </p:sp>
      <p:pic>
        <p:nvPicPr>
          <p:cNvPr id="6" name="Image 0" descr="preencoded.png">    </p:cNvPr>
          <p:cNvPicPr>
            <a:picLocks noChangeAspect="1"/>
          </p:cNvPicPr>
          <p:nvPr/>
        </p:nvPicPr>
        <p:blipFill>
          <a:blip r:embed="rId1"/>
          <a:stretch>
            <a:fillRect/>
          </a:stretch>
        </p:blipFill>
        <p:spPr>
          <a:xfrm>
            <a:off x="863798" y="2519124"/>
            <a:ext cx="863798" cy="1036677"/>
          </a:xfrm>
          <a:prstGeom prst="rect">
            <a:avLst/>
          </a:prstGeom>
        </p:spPr>
      </p:pic>
      <p:sp>
        <p:nvSpPr>
          <p:cNvPr id="7" name="Text 4"/>
          <p:cNvSpPr/>
          <p:nvPr/>
        </p:nvSpPr>
        <p:spPr>
          <a:xfrm>
            <a:off x="1865709" y="2691884"/>
            <a:ext cx="2303978" cy="245388"/>
          </a:xfrm>
          <a:prstGeom prst="rect">
            <a:avLst/>
          </a:prstGeom>
          <a:noFill/>
          <a:ln/>
        </p:spPr>
        <p:txBody>
          <a:bodyPr wrap="none" lIns="0" tIns="0" rIns="0" bIns="0" rtlCol="0" anchor="t"/>
          <a:lstStyle/>
          <a:p>
            <a:pPr algn="l" indent="0" marL="0">
              <a:lnSpc>
                <a:spcPts val="1900"/>
              </a:lnSpc>
              <a:buNone/>
            </a:pPr>
            <a:r>
              <a:rPr lang="en-US" sz="1500" b="1" dirty="0">
                <a:solidFill>
                  <a:srgbClr val="3D3838"/>
                </a:solidFill>
                <a:latin typeface="Montserrat Bold" pitchFamily="34" charset="0"/>
                <a:ea typeface="Montserrat Bold" pitchFamily="34" charset="-122"/>
                <a:cs typeface="Montserrat Bold" pitchFamily="34" charset="-120"/>
              </a:rPr>
              <a:t>Enhanced Diagnostics</a:t>
            </a:r>
            <a:endParaRPr lang="en-US" sz="1500" dirty="0"/>
          </a:p>
        </p:txBody>
      </p:sp>
      <p:sp>
        <p:nvSpPr>
          <p:cNvPr id="8" name="Text 5"/>
          <p:cNvSpPr/>
          <p:nvPr/>
        </p:nvSpPr>
        <p:spPr>
          <a:xfrm>
            <a:off x="1865709" y="3020139"/>
            <a:ext cx="11900892" cy="233124"/>
          </a:xfrm>
          <a:prstGeom prst="rect">
            <a:avLst/>
          </a:prstGeom>
          <a:noFill/>
          <a:ln/>
        </p:spPr>
        <p:txBody>
          <a:bodyPr wrap="non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How can physicians apply artificial intelligence to more accurately diagnose patient pathologies and identify conditions earlier in their progression?</a:t>
            </a:r>
            <a:endParaRPr lang="en-US" sz="1350" dirty="0"/>
          </a:p>
        </p:txBody>
      </p:sp>
      <p:pic>
        <p:nvPicPr>
          <p:cNvPr id="9" name="Image 1" descr="preencoded.png">    </p:cNvPr>
          <p:cNvPicPr>
            <a:picLocks noChangeAspect="1"/>
          </p:cNvPicPr>
          <p:nvPr/>
        </p:nvPicPr>
        <p:blipFill>
          <a:blip r:embed="rId2"/>
          <a:stretch>
            <a:fillRect/>
          </a:stretch>
        </p:blipFill>
        <p:spPr>
          <a:xfrm>
            <a:off x="863798" y="3555802"/>
            <a:ext cx="863798" cy="1036677"/>
          </a:xfrm>
          <a:prstGeom prst="rect">
            <a:avLst/>
          </a:prstGeom>
        </p:spPr>
      </p:pic>
      <p:sp>
        <p:nvSpPr>
          <p:cNvPr id="10" name="Text 6"/>
          <p:cNvSpPr/>
          <p:nvPr/>
        </p:nvSpPr>
        <p:spPr>
          <a:xfrm>
            <a:off x="1865709" y="3728561"/>
            <a:ext cx="2318147" cy="245388"/>
          </a:xfrm>
          <a:prstGeom prst="rect">
            <a:avLst/>
          </a:prstGeom>
          <a:noFill/>
          <a:ln/>
        </p:spPr>
        <p:txBody>
          <a:bodyPr wrap="none" lIns="0" tIns="0" rIns="0" bIns="0" rtlCol="0" anchor="t"/>
          <a:lstStyle/>
          <a:p>
            <a:pPr algn="l" indent="0" marL="0">
              <a:lnSpc>
                <a:spcPts val="1900"/>
              </a:lnSpc>
              <a:buNone/>
            </a:pPr>
            <a:r>
              <a:rPr lang="en-US" sz="1500" b="1" dirty="0">
                <a:solidFill>
                  <a:srgbClr val="3D3838"/>
                </a:solidFill>
                <a:latin typeface="Montserrat Bold" pitchFamily="34" charset="0"/>
                <a:ea typeface="Montserrat Bold" pitchFamily="34" charset="-122"/>
                <a:cs typeface="Montserrat Bold" pitchFamily="34" charset="-120"/>
              </a:rPr>
              <a:t>Personalized Medicine</a:t>
            </a:r>
            <a:endParaRPr lang="en-US" sz="1500" dirty="0"/>
          </a:p>
        </p:txBody>
      </p:sp>
      <p:sp>
        <p:nvSpPr>
          <p:cNvPr id="11" name="Text 7"/>
          <p:cNvSpPr/>
          <p:nvPr/>
        </p:nvSpPr>
        <p:spPr>
          <a:xfrm>
            <a:off x="1865709" y="4056817"/>
            <a:ext cx="11900892" cy="233124"/>
          </a:xfrm>
          <a:prstGeom prst="rect">
            <a:avLst/>
          </a:prstGeom>
          <a:noFill/>
          <a:ln/>
        </p:spPr>
        <p:txBody>
          <a:bodyPr wrap="non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How can physicians develop patient-centered intelligent healthcare solutions that truly deliver on the promise of personalized medicine?</a:t>
            </a:r>
            <a:endParaRPr lang="en-US" sz="1350" dirty="0"/>
          </a:p>
        </p:txBody>
      </p:sp>
      <p:pic>
        <p:nvPicPr>
          <p:cNvPr id="12" name="Image 2" descr="preencoded.png">    </p:cNvPr>
          <p:cNvPicPr>
            <a:picLocks noChangeAspect="1"/>
          </p:cNvPicPr>
          <p:nvPr/>
        </p:nvPicPr>
        <p:blipFill>
          <a:blip r:embed="rId3"/>
          <a:stretch>
            <a:fillRect/>
          </a:stretch>
        </p:blipFill>
        <p:spPr>
          <a:xfrm>
            <a:off x="863798" y="4592479"/>
            <a:ext cx="863798" cy="1140023"/>
          </a:xfrm>
          <a:prstGeom prst="rect">
            <a:avLst/>
          </a:prstGeom>
        </p:spPr>
      </p:pic>
      <p:sp>
        <p:nvSpPr>
          <p:cNvPr id="13" name="Text 8"/>
          <p:cNvSpPr/>
          <p:nvPr/>
        </p:nvSpPr>
        <p:spPr>
          <a:xfrm>
            <a:off x="1865709" y="4765238"/>
            <a:ext cx="2817257" cy="245388"/>
          </a:xfrm>
          <a:prstGeom prst="rect">
            <a:avLst/>
          </a:prstGeom>
          <a:noFill/>
          <a:ln/>
        </p:spPr>
        <p:txBody>
          <a:bodyPr wrap="none" lIns="0" tIns="0" rIns="0" bIns="0" rtlCol="0" anchor="t"/>
          <a:lstStyle/>
          <a:p>
            <a:pPr algn="l" indent="0" marL="0">
              <a:lnSpc>
                <a:spcPts val="1900"/>
              </a:lnSpc>
              <a:buNone/>
            </a:pPr>
            <a:r>
              <a:rPr lang="en-US" sz="1500" b="1" dirty="0">
                <a:solidFill>
                  <a:srgbClr val="3D3838"/>
                </a:solidFill>
                <a:latin typeface="Montserrat Bold" pitchFamily="34" charset="0"/>
                <a:ea typeface="Montserrat Bold" pitchFamily="34" charset="-122"/>
                <a:cs typeface="Montserrat Bold" pitchFamily="34" charset="-120"/>
              </a:rPr>
              <a:t>Digital Healthcare Platform</a:t>
            </a:r>
            <a:endParaRPr lang="en-US" sz="1500" dirty="0"/>
          </a:p>
        </p:txBody>
      </p:sp>
      <p:sp>
        <p:nvSpPr>
          <p:cNvPr id="14" name="Text 9"/>
          <p:cNvSpPr/>
          <p:nvPr/>
        </p:nvSpPr>
        <p:spPr>
          <a:xfrm>
            <a:off x="1865709" y="5093494"/>
            <a:ext cx="11900892" cy="466249"/>
          </a:xfrm>
          <a:prstGeom prst="rect">
            <a:avLst/>
          </a:prstGeom>
          <a:noFill/>
          <a:ln/>
        </p:spPr>
        <p:txBody>
          <a:bodyPr wrap="squar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How can a comprehensive digital healthcare platform help doctors and researchers solve medical problems, optimize therapies, and efficiently improve patient outcomes?</a:t>
            </a:r>
            <a:endParaRPr lang="en-US" sz="1350" dirty="0"/>
          </a:p>
        </p:txBody>
      </p:sp>
      <p:pic>
        <p:nvPicPr>
          <p:cNvPr id="15" name="Image 3" descr="preencoded.png">    </p:cNvPr>
          <p:cNvPicPr>
            <a:picLocks noChangeAspect="1"/>
          </p:cNvPicPr>
          <p:nvPr/>
        </p:nvPicPr>
        <p:blipFill>
          <a:blip r:embed="rId4"/>
          <a:stretch>
            <a:fillRect/>
          </a:stretch>
        </p:blipFill>
        <p:spPr>
          <a:xfrm>
            <a:off x="863798" y="5732502"/>
            <a:ext cx="863798" cy="1036677"/>
          </a:xfrm>
          <a:prstGeom prst="rect">
            <a:avLst/>
          </a:prstGeom>
        </p:spPr>
      </p:pic>
      <p:sp>
        <p:nvSpPr>
          <p:cNvPr id="16" name="Text 10"/>
          <p:cNvSpPr/>
          <p:nvPr/>
        </p:nvSpPr>
        <p:spPr>
          <a:xfrm>
            <a:off x="1865709" y="5905262"/>
            <a:ext cx="2526863" cy="245388"/>
          </a:xfrm>
          <a:prstGeom prst="rect">
            <a:avLst/>
          </a:prstGeom>
          <a:noFill/>
          <a:ln/>
        </p:spPr>
        <p:txBody>
          <a:bodyPr wrap="none" lIns="0" tIns="0" rIns="0" bIns="0" rtlCol="0" anchor="t"/>
          <a:lstStyle/>
          <a:p>
            <a:pPr algn="l" indent="0" marL="0">
              <a:lnSpc>
                <a:spcPts val="1900"/>
              </a:lnSpc>
              <a:buNone/>
            </a:pPr>
            <a:r>
              <a:rPr lang="en-US" sz="1500" b="1" dirty="0">
                <a:solidFill>
                  <a:srgbClr val="3D3838"/>
                </a:solidFill>
                <a:latin typeface="Montserrat Bold" pitchFamily="34" charset="0"/>
                <a:ea typeface="Montserrat Bold" pitchFamily="34" charset="-122"/>
                <a:cs typeface="Montserrat Bold" pitchFamily="34" charset="-120"/>
              </a:rPr>
              <a:t>Healthcare Optimization</a:t>
            </a:r>
            <a:endParaRPr lang="en-US" sz="1500" dirty="0"/>
          </a:p>
        </p:txBody>
      </p:sp>
      <p:sp>
        <p:nvSpPr>
          <p:cNvPr id="17" name="Text 11"/>
          <p:cNvSpPr/>
          <p:nvPr/>
        </p:nvSpPr>
        <p:spPr>
          <a:xfrm>
            <a:off x="1865709" y="6233517"/>
            <a:ext cx="11900892" cy="233124"/>
          </a:xfrm>
          <a:prstGeom prst="rect">
            <a:avLst/>
          </a:prstGeom>
          <a:noFill/>
          <a:ln/>
        </p:spPr>
        <p:txBody>
          <a:bodyPr wrap="non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How can digital technology automate, simplify, customize, consolidate, and optimize every aspect of patient healthcare delivery?</a:t>
            </a:r>
            <a:endParaRPr lang="en-US" sz="1350" dirty="0"/>
          </a:p>
        </p:txBody>
      </p:sp>
      <p:sp>
        <p:nvSpPr>
          <p:cNvPr id="18" name="Text 12"/>
          <p:cNvSpPr/>
          <p:nvPr/>
        </p:nvSpPr>
        <p:spPr>
          <a:xfrm>
            <a:off x="863798" y="6924675"/>
            <a:ext cx="12902803" cy="466249"/>
          </a:xfrm>
          <a:prstGeom prst="rect">
            <a:avLst/>
          </a:prstGeom>
          <a:noFill/>
          <a:ln/>
        </p:spPr>
        <p:txBody>
          <a:bodyPr wrap="squar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These questions represent the frontier of modern medicine. Gemini's technologies provide comprehensive answers, bridging the gap between clinical challenges and cutting-edge computational solutions.</a:t>
            </a:r>
            <a:endParaRPr lang="en-US" sz="13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863798" y="912257"/>
            <a:ext cx="1504355" cy="290155"/>
          </a:xfrm>
          <a:prstGeom prst="roundRect">
            <a:avLst>
              <a:gd name="adj" fmla="val 7146"/>
            </a:avLst>
          </a:prstGeom>
          <a:solidFill>
            <a:srgbClr val="E4E4E7"/>
          </a:solidFill>
          <a:ln/>
        </p:spPr>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67383" y="988219"/>
            <a:ext cx="138113" cy="138112"/>
          </a:xfrm>
          <a:prstGeom prst="rect">
            <a:avLst/>
          </a:prstGeom>
        </p:spPr>
      </p:pic>
      <p:sp>
        <p:nvSpPr>
          <p:cNvPr id="4" name="Text 1"/>
          <p:cNvSpPr/>
          <p:nvPr/>
        </p:nvSpPr>
        <p:spPr>
          <a:xfrm>
            <a:off x="1174552" y="964049"/>
            <a:ext cx="1090017" cy="186571"/>
          </a:xfrm>
          <a:prstGeom prst="rect">
            <a:avLst/>
          </a:prstGeom>
          <a:noFill/>
          <a:ln/>
        </p:spPr>
        <p:txBody>
          <a:bodyPr wrap="none" lIns="0" tIns="0" rIns="0" bIns="0" rtlCol="0" anchor="t"/>
          <a:lstStyle/>
          <a:p>
            <a:pPr algn="l" indent="0" marL="0">
              <a:lnSpc>
                <a:spcPts val="1450"/>
              </a:lnSpc>
              <a:buNone/>
            </a:pPr>
            <a:r>
              <a:rPr lang="en-US" sz="1050" dirty="0">
                <a:solidFill>
                  <a:srgbClr val="3D3838"/>
                </a:solidFill>
                <a:latin typeface="Source Sans 3" pitchFamily="34" charset="0"/>
                <a:ea typeface="Source Sans 3" pitchFamily="34" charset="-122"/>
                <a:cs typeface="Source Sans 3" pitchFamily="34" charset="-120"/>
              </a:rPr>
              <a:t>OUR TECHNOLOGY</a:t>
            </a:r>
            <a:endParaRPr lang="en-US" sz="1050" dirty="0"/>
          </a:p>
        </p:txBody>
      </p:sp>
      <p:sp>
        <p:nvSpPr>
          <p:cNvPr id="5" name="Text 2"/>
          <p:cNvSpPr/>
          <p:nvPr/>
        </p:nvSpPr>
        <p:spPr>
          <a:xfrm>
            <a:off x="863798" y="1257657"/>
            <a:ext cx="6296978" cy="490776"/>
          </a:xfrm>
          <a:prstGeom prst="rect">
            <a:avLst/>
          </a:prstGeom>
          <a:noFill/>
          <a:ln/>
        </p:spPr>
        <p:txBody>
          <a:bodyPr wrap="none" lIns="0" tIns="0" rIns="0" bIns="0" rtlCol="0" anchor="t"/>
          <a:lstStyle/>
          <a:p>
            <a:pPr algn="l" indent="0" marL="0">
              <a:lnSpc>
                <a:spcPts val="3850"/>
              </a:lnSpc>
              <a:buNone/>
            </a:pPr>
            <a:r>
              <a:rPr lang="en-US" sz="3050" b="1" dirty="0">
                <a:solidFill>
                  <a:srgbClr val="000000"/>
                </a:solidFill>
                <a:latin typeface="Montserrat Bold" pitchFamily="34" charset="0"/>
                <a:ea typeface="Montserrat Bold" pitchFamily="34" charset="-122"/>
                <a:cs typeface="Montserrat Bold" pitchFamily="34" charset="-120"/>
              </a:rPr>
              <a:t>Gemini's Technology Solutions</a:t>
            </a:r>
            <a:endParaRPr lang="en-US" sz="3050" dirty="0"/>
          </a:p>
        </p:txBody>
      </p:sp>
      <p:sp>
        <p:nvSpPr>
          <p:cNvPr id="6" name="Text 3"/>
          <p:cNvSpPr/>
          <p:nvPr/>
        </p:nvSpPr>
        <p:spPr>
          <a:xfrm>
            <a:off x="863798" y="1955721"/>
            <a:ext cx="12902803" cy="874395"/>
          </a:xfrm>
          <a:prstGeom prst="rect">
            <a:avLst/>
          </a:prstGeom>
          <a:noFill/>
          <a:ln/>
        </p:spPr>
        <p:txBody>
          <a:bodyPr wrap="square" lIns="0" tIns="0" rIns="0" bIns="0" rtlCol="0" anchor="t"/>
          <a:lstStyle/>
          <a:p>
            <a:pPr algn="l" indent="0" marL="0">
              <a:lnSpc>
                <a:spcPts val="2250"/>
              </a:lnSpc>
              <a:buNone/>
            </a:pPr>
            <a:r>
              <a:rPr lang="en-US" sz="1700" dirty="0">
                <a:solidFill>
                  <a:srgbClr val="3D3838"/>
                </a:solidFill>
                <a:latin typeface="Source Sans 3" pitchFamily="34" charset="0"/>
                <a:ea typeface="Source Sans 3" pitchFamily="34" charset="-122"/>
                <a:cs typeface="Source Sans 3" pitchFamily="34" charset="-120"/>
              </a:rPr>
              <a:t>Gemini develops revolutionary solutions through an intelligent digital healthcare SaaS platform that applies artificial intelligence to modeling and software agents. Our approach optimizes personalized diagnostics and therapeutics, empowering physicians and medical researchers with unprecedented capabilities.</a:t>
            </a:r>
            <a:endParaRPr lang="en-US" sz="1700" dirty="0"/>
          </a:p>
        </p:txBody>
      </p:sp>
      <p:sp>
        <p:nvSpPr>
          <p:cNvPr id="7" name="Shape 4"/>
          <p:cNvSpPr/>
          <p:nvPr/>
        </p:nvSpPr>
        <p:spPr>
          <a:xfrm>
            <a:off x="863798" y="2985611"/>
            <a:ext cx="12902803" cy="858083"/>
          </a:xfrm>
          <a:prstGeom prst="roundRect">
            <a:avLst>
              <a:gd name="adj" fmla="val 3020"/>
            </a:avLst>
          </a:prstGeom>
          <a:solidFill>
            <a:srgbClr val="D6D7DC"/>
          </a:solidFill>
          <a:ln/>
        </p:spPr>
      </p:sp>
      <p:pic>
        <p:nvPicPr>
          <p:cNvPr id="8" name="Image 1" descr="preencoded.png">    </p:cNvPr>
          <p:cNvPicPr>
            <a:picLocks noChangeAspect="1"/>
          </p:cNvPicPr>
          <p:nvPr/>
        </p:nvPicPr>
        <p:blipFill>
          <a:blip r:embed="rId3"/>
          <a:stretch>
            <a:fillRect/>
          </a:stretch>
        </p:blipFill>
        <p:spPr>
          <a:xfrm>
            <a:off x="1036558" y="3217902"/>
            <a:ext cx="215860" cy="172760"/>
          </a:xfrm>
          <a:prstGeom prst="rect">
            <a:avLst/>
          </a:prstGeom>
        </p:spPr>
      </p:pic>
      <p:sp>
        <p:nvSpPr>
          <p:cNvPr id="9" name="Text 5"/>
          <p:cNvSpPr/>
          <p:nvPr/>
        </p:nvSpPr>
        <p:spPr>
          <a:xfrm>
            <a:off x="1425178" y="3166824"/>
            <a:ext cx="12168664" cy="466249"/>
          </a:xfrm>
          <a:prstGeom prst="rect">
            <a:avLst/>
          </a:prstGeom>
          <a:noFill/>
          <a:ln/>
        </p:spPr>
        <p:txBody>
          <a:bodyPr wrap="square" lIns="0" tIns="0" rIns="0" bIns="0" rtlCol="0" anchor="t"/>
          <a:lstStyle/>
          <a:p>
            <a:pPr algn="l" indent="0" marL="0">
              <a:lnSpc>
                <a:spcPts val="1800"/>
              </a:lnSpc>
              <a:buNone/>
            </a:pPr>
            <a:r>
              <a:rPr lang="en-US" sz="1350" b="1" dirty="0">
                <a:solidFill>
                  <a:srgbClr val="000000"/>
                </a:solidFill>
                <a:latin typeface="Source Sans 3" pitchFamily="34" charset="0"/>
                <a:ea typeface="Source Sans 3" pitchFamily="34" charset="-122"/>
                <a:cs typeface="Source Sans 3" pitchFamily="34" charset="-120"/>
              </a:rPr>
              <a:t>"Gemini" means twins</a:t>
            </a:r>
            <a:pPr algn="l" indent="0" marL="0">
              <a:lnSpc>
                <a:spcPts val="1800"/>
              </a:lnSpc>
              <a:buNone/>
            </a:pPr>
            <a:r>
              <a:rPr lang="en-US" sz="1350" dirty="0">
                <a:solidFill>
                  <a:srgbClr val="000000"/>
                </a:solidFill>
                <a:latin typeface="Source Sans 3" pitchFamily="34" charset="0"/>
                <a:ea typeface="Source Sans 3" pitchFamily="34" charset="-122"/>
                <a:cs typeface="Source Sans 3" pitchFamily="34" charset="-120"/>
              </a:rPr>
              <a:t> and refers to Digital Twins—a novel modeling approach that creates comprehensive digital representations of biological systems and patient-specific conditions.</a:t>
            </a:r>
            <a:endParaRPr lang="en-US" sz="1350" dirty="0"/>
          </a:p>
        </p:txBody>
      </p:sp>
      <p:sp>
        <p:nvSpPr>
          <p:cNvPr id="10" name="Text 6"/>
          <p:cNvSpPr/>
          <p:nvPr/>
        </p:nvSpPr>
        <p:spPr>
          <a:xfrm>
            <a:off x="863798" y="4050983"/>
            <a:ext cx="2889409" cy="294442"/>
          </a:xfrm>
          <a:prstGeom prst="rect">
            <a:avLst/>
          </a:prstGeom>
          <a:noFill/>
          <a:ln/>
        </p:spPr>
        <p:txBody>
          <a:bodyPr wrap="none" lIns="0" tIns="0" rIns="0" bIns="0" rtlCol="0" anchor="t"/>
          <a:lstStyle/>
          <a:p>
            <a:pPr algn="l" indent="0" marL="0">
              <a:lnSpc>
                <a:spcPts val="2300"/>
              </a:lnSpc>
              <a:buNone/>
            </a:pPr>
            <a:r>
              <a:rPr lang="en-US" sz="1850" b="1" dirty="0">
                <a:solidFill>
                  <a:srgbClr val="000000"/>
                </a:solidFill>
                <a:latin typeface="Montserrat Bold" pitchFamily="34" charset="0"/>
                <a:ea typeface="Montserrat Bold" pitchFamily="34" charset="-122"/>
                <a:cs typeface="Montserrat Bold" pitchFamily="34" charset="-120"/>
              </a:rPr>
              <a:t>Core Technology Pillars</a:t>
            </a:r>
            <a:endParaRPr lang="en-US" sz="1850" dirty="0"/>
          </a:p>
        </p:txBody>
      </p:sp>
      <p:sp>
        <p:nvSpPr>
          <p:cNvPr id="11" name="Text 7"/>
          <p:cNvSpPr/>
          <p:nvPr/>
        </p:nvSpPr>
        <p:spPr>
          <a:xfrm>
            <a:off x="863798" y="4552712"/>
            <a:ext cx="172760" cy="215860"/>
          </a:xfrm>
          <a:prstGeom prst="rect">
            <a:avLst/>
          </a:prstGeom>
          <a:noFill/>
          <a:ln/>
        </p:spPr>
        <p:txBody>
          <a:bodyPr wrap="none" lIns="0" tIns="0" rIns="0" bIns="0" rtlCol="0" anchor="t"/>
          <a:lstStyle/>
          <a:p>
            <a:pPr algn="l" indent="0" marL="0">
              <a:lnSpc>
                <a:spcPts val="1800"/>
              </a:lnSpc>
              <a:buNone/>
            </a:pPr>
            <a:r>
              <a:rPr lang="en-US" sz="1350" dirty="0">
                <a:solidFill>
                  <a:srgbClr val="3D3838"/>
                </a:solidFill>
                <a:latin typeface="Montserrat Light" pitchFamily="34" charset="0"/>
                <a:ea typeface="Montserrat Light" pitchFamily="34" charset="-122"/>
                <a:cs typeface="Montserrat Light" pitchFamily="34" charset="-120"/>
              </a:rPr>
              <a:t>01</a:t>
            </a:r>
            <a:endParaRPr lang="en-US" sz="1350" dirty="0"/>
          </a:p>
        </p:txBody>
      </p:sp>
      <p:sp>
        <p:nvSpPr>
          <p:cNvPr id="12" name="Shape 8"/>
          <p:cNvSpPr/>
          <p:nvPr/>
        </p:nvSpPr>
        <p:spPr>
          <a:xfrm>
            <a:off x="863798" y="4823341"/>
            <a:ext cx="4208859" cy="22860"/>
          </a:xfrm>
          <a:prstGeom prst="rect">
            <a:avLst/>
          </a:prstGeom>
          <a:solidFill>
            <a:srgbClr val="2D2E34"/>
          </a:solidFill>
          <a:ln/>
        </p:spPr>
      </p:sp>
      <p:sp>
        <p:nvSpPr>
          <p:cNvPr id="13" name="Text 9"/>
          <p:cNvSpPr/>
          <p:nvPr/>
        </p:nvSpPr>
        <p:spPr>
          <a:xfrm>
            <a:off x="863798" y="4955381"/>
            <a:ext cx="4124325" cy="245388"/>
          </a:xfrm>
          <a:prstGeom prst="rect">
            <a:avLst/>
          </a:prstGeom>
          <a:noFill/>
          <a:ln/>
        </p:spPr>
        <p:txBody>
          <a:bodyPr wrap="none" lIns="0" tIns="0" rIns="0" bIns="0" rtlCol="0" anchor="t"/>
          <a:lstStyle/>
          <a:p>
            <a:pPr algn="l" indent="0" marL="0">
              <a:lnSpc>
                <a:spcPts val="1900"/>
              </a:lnSpc>
              <a:buNone/>
            </a:pPr>
            <a:r>
              <a:rPr lang="en-US" sz="1500" b="1" dirty="0">
                <a:solidFill>
                  <a:srgbClr val="3D3838"/>
                </a:solidFill>
                <a:latin typeface="Montserrat Bold" pitchFamily="34" charset="0"/>
                <a:ea typeface="Montserrat Bold" pitchFamily="34" charset="-122"/>
                <a:cs typeface="Montserrat Bold" pitchFamily="34" charset="-120"/>
              </a:rPr>
              <a:t>Medical Digital Twins Modeling Services</a:t>
            </a:r>
            <a:endParaRPr lang="en-US" sz="1500" dirty="0"/>
          </a:p>
        </p:txBody>
      </p:sp>
      <p:sp>
        <p:nvSpPr>
          <p:cNvPr id="14" name="Text 10"/>
          <p:cNvSpPr/>
          <p:nvPr/>
        </p:nvSpPr>
        <p:spPr>
          <a:xfrm>
            <a:off x="863798" y="5283637"/>
            <a:ext cx="4208859" cy="1165622"/>
          </a:xfrm>
          <a:prstGeom prst="rect">
            <a:avLst/>
          </a:prstGeom>
          <a:noFill/>
          <a:ln/>
        </p:spPr>
        <p:txBody>
          <a:bodyPr wrap="squar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Digital Twins for diagnostics enable doctors to identify and predict patient diseases with remarkable precision, while therapeutics-focused Digital Twins tailor and optimize therapy solutions for each individual patient's unique biological profile.</a:t>
            </a:r>
            <a:endParaRPr lang="en-US" sz="1350" dirty="0"/>
          </a:p>
        </p:txBody>
      </p:sp>
      <p:sp>
        <p:nvSpPr>
          <p:cNvPr id="15" name="Text 11"/>
          <p:cNvSpPr/>
          <p:nvPr/>
        </p:nvSpPr>
        <p:spPr>
          <a:xfrm>
            <a:off x="5210770" y="4552712"/>
            <a:ext cx="172760" cy="215860"/>
          </a:xfrm>
          <a:prstGeom prst="rect">
            <a:avLst/>
          </a:prstGeom>
          <a:noFill/>
          <a:ln/>
        </p:spPr>
        <p:txBody>
          <a:bodyPr wrap="none" lIns="0" tIns="0" rIns="0" bIns="0" rtlCol="0" anchor="t"/>
          <a:lstStyle/>
          <a:p>
            <a:pPr algn="l" indent="0" marL="0">
              <a:lnSpc>
                <a:spcPts val="1800"/>
              </a:lnSpc>
              <a:buNone/>
            </a:pPr>
            <a:r>
              <a:rPr lang="en-US" sz="1350" dirty="0">
                <a:solidFill>
                  <a:srgbClr val="3D3838"/>
                </a:solidFill>
                <a:latin typeface="Montserrat Light" pitchFamily="34" charset="0"/>
                <a:ea typeface="Montserrat Light" pitchFamily="34" charset="-122"/>
                <a:cs typeface="Montserrat Light" pitchFamily="34" charset="-120"/>
              </a:rPr>
              <a:t>02</a:t>
            </a:r>
            <a:endParaRPr lang="en-US" sz="1350" dirty="0"/>
          </a:p>
        </p:txBody>
      </p:sp>
      <p:sp>
        <p:nvSpPr>
          <p:cNvPr id="16" name="Shape 12"/>
          <p:cNvSpPr/>
          <p:nvPr/>
        </p:nvSpPr>
        <p:spPr>
          <a:xfrm>
            <a:off x="5210770" y="4823341"/>
            <a:ext cx="4208859" cy="22860"/>
          </a:xfrm>
          <a:prstGeom prst="rect">
            <a:avLst/>
          </a:prstGeom>
          <a:solidFill>
            <a:srgbClr val="2D2E34"/>
          </a:solidFill>
          <a:ln/>
        </p:spPr>
      </p:sp>
      <p:sp>
        <p:nvSpPr>
          <p:cNvPr id="17" name="Text 13"/>
          <p:cNvSpPr/>
          <p:nvPr/>
        </p:nvSpPr>
        <p:spPr>
          <a:xfrm>
            <a:off x="5210770" y="4955381"/>
            <a:ext cx="3488412" cy="245388"/>
          </a:xfrm>
          <a:prstGeom prst="rect">
            <a:avLst/>
          </a:prstGeom>
          <a:noFill/>
          <a:ln/>
        </p:spPr>
        <p:txBody>
          <a:bodyPr wrap="none" lIns="0" tIns="0" rIns="0" bIns="0" rtlCol="0" anchor="t"/>
          <a:lstStyle/>
          <a:p>
            <a:pPr algn="l" indent="0" marL="0">
              <a:lnSpc>
                <a:spcPts val="1900"/>
              </a:lnSpc>
              <a:buNone/>
            </a:pPr>
            <a:r>
              <a:rPr lang="en-US" sz="1500" b="1" dirty="0">
                <a:solidFill>
                  <a:srgbClr val="3D3838"/>
                </a:solidFill>
                <a:latin typeface="Montserrat Bold" pitchFamily="34" charset="0"/>
                <a:ea typeface="Montserrat Bold" pitchFamily="34" charset="-122"/>
                <a:cs typeface="Montserrat Bold" pitchFamily="34" charset="-120"/>
              </a:rPr>
              <a:t>Personal Health Assistants (PHAs)</a:t>
            </a:r>
            <a:endParaRPr lang="en-US" sz="1500" dirty="0"/>
          </a:p>
        </p:txBody>
      </p:sp>
      <p:sp>
        <p:nvSpPr>
          <p:cNvPr id="18" name="Text 14"/>
          <p:cNvSpPr/>
          <p:nvPr/>
        </p:nvSpPr>
        <p:spPr>
          <a:xfrm>
            <a:off x="5210770" y="5283637"/>
            <a:ext cx="4208859" cy="1165622"/>
          </a:xfrm>
          <a:prstGeom prst="rect">
            <a:avLst/>
          </a:prstGeom>
          <a:noFill/>
          <a:ln/>
        </p:spPr>
        <p:txBody>
          <a:bodyPr wrap="squar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AI-powered smart agents that serve as physician co-pilots, automating medical data collection, building and analyzing Digital Twin models, connecting doctors with patients, and personalizing healthcare experiences at scale.</a:t>
            </a:r>
            <a:endParaRPr lang="en-US" sz="1350" dirty="0"/>
          </a:p>
        </p:txBody>
      </p:sp>
      <p:sp>
        <p:nvSpPr>
          <p:cNvPr id="19" name="Text 15"/>
          <p:cNvSpPr/>
          <p:nvPr/>
        </p:nvSpPr>
        <p:spPr>
          <a:xfrm>
            <a:off x="9557742" y="4552712"/>
            <a:ext cx="172760" cy="215860"/>
          </a:xfrm>
          <a:prstGeom prst="rect">
            <a:avLst/>
          </a:prstGeom>
          <a:noFill/>
          <a:ln/>
        </p:spPr>
        <p:txBody>
          <a:bodyPr wrap="none" lIns="0" tIns="0" rIns="0" bIns="0" rtlCol="0" anchor="t"/>
          <a:lstStyle/>
          <a:p>
            <a:pPr algn="l" indent="0" marL="0">
              <a:lnSpc>
                <a:spcPts val="1800"/>
              </a:lnSpc>
              <a:buNone/>
            </a:pPr>
            <a:r>
              <a:rPr lang="en-US" sz="1350" dirty="0">
                <a:solidFill>
                  <a:srgbClr val="3D3838"/>
                </a:solidFill>
                <a:latin typeface="Montserrat Light" pitchFamily="34" charset="0"/>
                <a:ea typeface="Montserrat Light" pitchFamily="34" charset="-122"/>
                <a:cs typeface="Montserrat Light" pitchFamily="34" charset="-120"/>
              </a:rPr>
              <a:t>03</a:t>
            </a:r>
            <a:endParaRPr lang="en-US" sz="1350" dirty="0"/>
          </a:p>
        </p:txBody>
      </p:sp>
      <p:sp>
        <p:nvSpPr>
          <p:cNvPr id="20" name="Shape 16"/>
          <p:cNvSpPr/>
          <p:nvPr/>
        </p:nvSpPr>
        <p:spPr>
          <a:xfrm>
            <a:off x="9557742" y="4823341"/>
            <a:ext cx="4208859" cy="22860"/>
          </a:xfrm>
          <a:prstGeom prst="rect">
            <a:avLst/>
          </a:prstGeom>
          <a:solidFill>
            <a:srgbClr val="2D2E34"/>
          </a:solidFill>
          <a:ln/>
        </p:spPr>
      </p:sp>
      <p:sp>
        <p:nvSpPr>
          <p:cNvPr id="21" name="Text 17"/>
          <p:cNvSpPr/>
          <p:nvPr/>
        </p:nvSpPr>
        <p:spPr>
          <a:xfrm>
            <a:off x="9557742" y="4955381"/>
            <a:ext cx="4200406" cy="245388"/>
          </a:xfrm>
          <a:prstGeom prst="rect">
            <a:avLst/>
          </a:prstGeom>
          <a:noFill/>
          <a:ln/>
        </p:spPr>
        <p:txBody>
          <a:bodyPr wrap="none" lIns="0" tIns="0" rIns="0" bIns="0" rtlCol="0" anchor="t"/>
          <a:lstStyle/>
          <a:p>
            <a:pPr algn="l" indent="0" marL="0">
              <a:lnSpc>
                <a:spcPts val="1900"/>
              </a:lnSpc>
              <a:buNone/>
            </a:pPr>
            <a:r>
              <a:rPr lang="en-US" sz="1500" b="1" dirty="0">
                <a:solidFill>
                  <a:srgbClr val="3D3838"/>
                </a:solidFill>
                <a:latin typeface="Montserrat Bold" pitchFamily="34" charset="0"/>
                <a:ea typeface="Montserrat Bold" pitchFamily="34" charset="-122"/>
                <a:cs typeface="Montserrat Bold" pitchFamily="34" charset="-120"/>
              </a:rPr>
              <a:t>Patient Relationship Management (PRM)</a:t>
            </a:r>
            <a:endParaRPr lang="en-US" sz="1500" dirty="0"/>
          </a:p>
        </p:txBody>
      </p:sp>
      <p:sp>
        <p:nvSpPr>
          <p:cNvPr id="22" name="Text 18"/>
          <p:cNvSpPr/>
          <p:nvPr/>
        </p:nvSpPr>
        <p:spPr>
          <a:xfrm>
            <a:off x="9557742" y="5283637"/>
            <a:ext cx="4208859" cy="932498"/>
          </a:xfrm>
          <a:prstGeom prst="rect">
            <a:avLst/>
          </a:prstGeom>
          <a:noFill/>
          <a:ln/>
        </p:spPr>
        <p:txBody>
          <a:bodyPr wrap="square" lIns="0" tIns="0" rIns="0" bIns="0" rtlCol="0" anchor="t"/>
          <a:lstStyle/>
          <a:p>
            <a:pPr algn="l" indent="0" marL="0">
              <a:lnSpc>
                <a:spcPts val="1800"/>
              </a:lnSpc>
              <a:buNone/>
            </a:pPr>
            <a:r>
              <a:rPr lang="en-US" sz="1350" dirty="0">
                <a:solidFill>
                  <a:srgbClr val="3D3838"/>
                </a:solidFill>
                <a:latin typeface="Source Sans 3" pitchFamily="34" charset="0"/>
                <a:ea typeface="Source Sans 3" pitchFamily="34" charset="-122"/>
                <a:cs typeface="Source Sans 3" pitchFamily="34" charset="-120"/>
              </a:rPr>
              <a:t>Comprehensive management tools that help physicians and patients schedule contacts, anticipate critical events, and maintain continuous care coordination—all enhanced by Personal Health Assistant capabilities.</a:t>
            </a:r>
            <a:endParaRPr lang="en-US" sz="1350" dirty="0"/>
          </a:p>
        </p:txBody>
      </p:sp>
      <p:sp>
        <p:nvSpPr>
          <p:cNvPr id="23" name="Text 19"/>
          <p:cNvSpPr/>
          <p:nvPr/>
        </p:nvSpPr>
        <p:spPr>
          <a:xfrm>
            <a:off x="863798" y="6734294"/>
            <a:ext cx="12902803" cy="582930"/>
          </a:xfrm>
          <a:prstGeom prst="rect">
            <a:avLst/>
          </a:prstGeom>
          <a:noFill/>
          <a:ln/>
        </p:spPr>
        <p:txBody>
          <a:bodyPr wrap="square" lIns="0" tIns="0" rIns="0" bIns="0" rtlCol="0" anchor="t"/>
          <a:lstStyle/>
          <a:p>
            <a:pPr algn="l" indent="0" marL="0">
              <a:lnSpc>
                <a:spcPts val="2250"/>
              </a:lnSpc>
              <a:buNone/>
            </a:pPr>
            <a:r>
              <a:rPr lang="en-US" sz="1700" dirty="0">
                <a:solidFill>
                  <a:srgbClr val="3D3838"/>
                </a:solidFill>
                <a:latin typeface="Source Sans 3" pitchFamily="34" charset="0"/>
                <a:ea typeface="Source Sans 3" pitchFamily="34" charset="-122"/>
                <a:cs typeface="Source Sans 3" pitchFamily="34" charset="-120"/>
              </a:rPr>
              <a:t>Gemini's integrated toolkit supplies physicians with technologies that have the genuine potential to revolutionize clinical medicine practice. By combining advanced modeling, intelligent automation, and seamless integration, we're creating a new paradigm for healthcare delivery.</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931188"/>
          </a:xfrm>
          <a:prstGeom prst="rect">
            <a:avLst/>
          </a:prstGeom>
        </p:spPr>
      </p:pic>
      <p:sp>
        <p:nvSpPr>
          <p:cNvPr id="3" name="Shape 0"/>
          <p:cNvSpPr/>
          <p:nvPr/>
        </p:nvSpPr>
        <p:spPr>
          <a:xfrm>
            <a:off x="458391" y="1752957"/>
            <a:ext cx="802838" cy="119896"/>
          </a:xfrm>
          <a:prstGeom prst="roundRect">
            <a:avLst>
              <a:gd name="adj" fmla="val 7457"/>
            </a:avLst>
          </a:prstGeom>
          <a:noFill/>
          <a:ln w="7620">
            <a:solidFill>
              <a:srgbClr val="2D2E34"/>
            </a:solidFill>
            <a:prstDash val="solid"/>
          </a:ln>
        </p:spPr>
      </p:sp>
      <p:sp>
        <p:nvSpPr>
          <p:cNvPr id="4" name="Text 1"/>
          <p:cNvSpPr/>
          <p:nvPr/>
        </p:nvSpPr>
        <p:spPr>
          <a:xfrm>
            <a:off x="510659" y="1782842"/>
            <a:ext cx="698302" cy="60127"/>
          </a:xfrm>
          <a:prstGeom prst="rect">
            <a:avLst/>
          </a:prstGeom>
          <a:noFill/>
          <a:ln/>
        </p:spPr>
        <p:txBody>
          <a:bodyPr wrap="none" lIns="0" tIns="0" rIns="0" bIns="0" rtlCol="0" anchor="t"/>
          <a:lstStyle/>
          <a:p>
            <a:pPr algn="l" indent="0" marL="0">
              <a:lnSpc>
                <a:spcPts val="450"/>
              </a:lnSpc>
              <a:buNone/>
            </a:pPr>
            <a:r>
              <a:rPr lang="en-US" sz="450" dirty="0">
                <a:solidFill>
                  <a:srgbClr val="2D2E34"/>
                </a:solidFill>
                <a:latin typeface="Source Sans 3" pitchFamily="34" charset="0"/>
                <a:ea typeface="Source Sans 3" pitchFamily="34" charset="-122"/>
                <a:cs typeface="Source Sans 3" pitchFamily="34" charset="-120"/>
              </a:rPr>
              <a:t>DIGITAL TWIN TECHNOLOGY</a:t>
            </a:r>
            <a:endParaRPr lang="en-US" sz="450" dirty="0"/>
          </a:p>
        </p:txBody>
      </p:sp>
      <p:sp>
        <p:nvSpPr>
          <p:cNvPr id="5" name="Text 2"/>
          <p:cNvSpPr/>
          <p:nvPr/>
        </p:nvSpPr>
        <p:spPr>
          <a:xfrm>
            <a:off x="458391" y="1883093"/>
            <a:ext cx="3923705" cy="211574"/>
          </a:xfrm>
          <a:prstGeom prst="rect">
            <a:avLst/>
          </a:prstGeom>
          <a:noFill/>
          <a:ln/>
        </p:spPr>
        <p:txBody>
          <a:bodyPr wrap="none" lIns="0" tIns="0" rIns="0" bIns="0" rtlCol="0" anchor="t"/>
          <a:lstStyle/>
          <a:p>
            <a:pPr algn="l" indent="0" marL="0">
              <a:lnSpc>
                <a:spcPts val="1650"/>
              </a:lnSpc>
              <a:buNone/>
            </a:pPr>
            <a:r>
              <a:rPr lang="en-US" sz="1300" b="1" dirty="0">
                <a:solidFill>
                  <a:srgbClr val="000000"/>
                </a:solidFill>
                <a:latin typeface="Montserrat Bold" pitchFamily="34" charset="0"/>
                <a:ea typeface="Montserrat Bold" pitchFamily="34" charset="-122"/>
                <a:cs typeface="Montserrat Bold" pitchFamily="34" charset="-120"/>
              </a:rPr>
              <a:t>Gemini's Medical Digital Twins Technologies</a:t>
            </a:r>
            <a:endParaRPr lang="en-US" sz="1300" dirty="0"/>
          </a:p>
        </p:txBody>
      </p:sp>
      <p:sp>
        <p:nvSpPr>
          <p:cNvPr id="6" name="Text 3"/>
          <p:cNvSpPr/>
          <p:nvPr/>
        </p:nvSpPr>
        <p:spPr>
          <a:xfrm>
            <a:off x="458391" y="2133124"/>
            <a:ext cx="13713619" cy="93821"/>
          </a:xfrm>
          <a:prstGeom prst="rect">
            <a:avLst/>
          </a:prstGeom>
          <a:noFill/>
          <a:ln/>
        </p:spPr>
        <p:txBody>
          <a:bodyPr wrap="none" lIns="0" tIns="0" rIns="0" bIns="0" rtlCol="0" anchor="t"/>
          <a:lstStyle/>
          <a:p>
            <a:pPr algn="l" indent="0" marL="0">
              <a:lnSpc>
                <a:spcPts val="700"/>
              </a:lnSpc>
              <a:buNone/>
            </a:pPr>
            <a:r>
              <a:rPr lang="en-US" sz="700" dirty="0">
                <a:solidFill>
                  <a:srgbClr val="3D3838"/>
                </a:solidFill>
                <a:latin typeface="Source Sans 3" pitchFamily="34" charset="0"/>
                <a:ea typeface="Source Sans 3" pitchFamily="34" charset="-122"/>
                <a:cs typeface="Source Sans 3" pitchFamily="34" charset="-120"/>
              </a:rPr>
              <a:t>Many diseases originate at the genetic level and demand targeted precision medicine solutions. Gemini's Digital Twins technology leverages genomic, proteomic, and multiomic biomarker data to inform sophisticated models and simulations that transform how we understand and treat disease.</a:t>
            </a:r>
            <a:endParaRPr lang="en-US" sz="700" dirty="0"/>
          </a:p>
        </p:txBody>
      </p:sp>
      <p:sp>
        <p:nvSpPr>
          <p:cNvPr id="7" name="Shape 4"/>
          <p:cNvSpPr/>
          <p:nvPr/>
        </p:nvSpPr>
        <p:spPr>
          <a:xfrm>
            <a:off x="458391" y="2367439"/>
            <a:ext cx="6843951" cy="3095268"/>
          </a:xfrm>
          <a:prstGeom prst="roundRect">
            <a:avLst>
              <a:gd name="adj" fmla="val 1182"/>
            </a:avLst>
          </a:prstGeom>
          <a:solidFill>
            <a:srgbClr val="FFFFFF"/>
          </a:solidFill>
          <a:ln/>
        </p:spPr>
      </p:sp>
      <p:sp>
        <p:nvSpPr>
          <p:cNvPr id="8" name="Shape 5"/>
          <p:cNvSpPr/>
          <p:nvPr/>
        </p:nvSpPr>
        <p:spPr>
          <a:xfrm>
            <a:off x="458391" y="2359819"/>
            <a:ext cx="6843951" cy="30480"/>
          </a:xfrm>
          <a:prstGeom prst="roundRect">
            <a:avLst>
              <a:gd name="adj" fmla="val 36666"/>
            </a:avLst>
          </a:prstGeom>
          <a:solidFill>
            <a:srgbClr val="2D2E34"/>
          </a:solidFill>
          <a:ln/>
        </p:spPr>
      </p:sp>
      <p:sp>
        <p:nvSpPr>
          <p:cNvPr id="9" name="Shape 6"/>
          <p:cNvSpPr/>
          <p:nvPr/>
        </p:nvSpPr>
        <p:spPr>
          <a:xfrm>
            <a:off x="3768626" y="2255758"/>
            <a:ext cx="223480" cy="223480"/>
          </a:xfrm>
          <a:prstGeom prst="roundRect">
            <a:avLst>
              <a:gd name="adj" fmla="val 409164"/>
            </a:avLst>
          </a:prstGeom>
          <a:solidFill>
            <a:srgbClr val="2D2E34"/>
          </a:solidFill>
          <a:ln/>
        </p:spPr>
      </p:sp>
      <p:pic>
        <p:nvPicPr>
          <p:cNvPr id="10" name="Image 1" descr="preencoded.pn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35658" y="2322790"/>
            <a:ext cx="89297" cy="89297"/>
          </a:xfrm>
          <a:prstGeom prst="rect">
            <a:avLst/>
          </a:prstGeom>
        </p:spPr>
      </p:pic>
      <p:sp>
        <p:nvSpPr>
          <p:cNvPr id="11" name="Text 7"/>
          <p:cNvSpPr/>
          <p:nvPr/>
        </p:nvSpPr>
        <p:spPr>
          <a:xfrm>
            <a:off x="540425" y="2553652"/>
            <a:ext cx="1077754" cy="105728"/>
          </a:xfrm>
          <a:prstGeom prst="rect">
            <a:avLst/>
          </a:prstGeom>
          <a:noFill/>
          <a:ln/>
        </p:spPr>
        <p:txBody>
          <a:bodyPr wrap="none" lIns="0" tIns="0" rIns="0" bIns="0" rtlCol="0" anchor="t"/>
          <a:lstStyle/>
          <a:p>
            <a:pPr algn="l" indent="0" marL="0">
              <a:lnSpc>
                <a:spcPts val="800"/>
              </a:lnSpc>
              <a:buNone/>
            </a:pPr>
            <a:r>
              <a:rPr lang="en-US" sz="650" b="1" dirty="0">
                <a:solidFill>
                  <a:srgbClr val="3D3838"/>
                </a:solidFill>
                <a:latin typeface="Montserrat Bold" pitchFamily="34" charset="0"/>
                <a:ea typeface="Montserrat Bold" pitchFamily="34" charset="-122"/>
                <a:cs typeface="Montserrat Bold" pitchFamily="34" charset="-120"/>
              </a:rPr>
              <a:t>Diagnostic Digital Twins</a:t>
            </a:r>
            <a:endParaRPr lang="en-US" sz="650" dirty="0"/>
          </a:p>
        </p:txBody>
      </p:sp>
      <p:sp>
        <p:nvSpPr>
          <p:cNvPr id="12" name="Text 8"/>
          <p:cNvSpPr/>
          <p:nvPr/>
        </p:nvSpPr>
        <p:spPr>
          <a:xfrm>
            <a:off x="540425" y="2674739"/>
            <a:ext cx="6679883" cy="93821"/>
          </a:xfrm>
          <a:prstGeom prst="rect">
            <a:avLst/>
          </a:prstGeom>
          <a:noFill/>
          <a:ln/>
        </p:spPr>
        <p:txBody>
          <a:bodyPr wrap="none" lIns="0" tIns="0" rIns="0" bIns="0" rtlCol="0" anchor="t"/>
          <a:lstStyle/>
          <a:p>
            <a:pPr algn="l" indent="0" marL="0">
              <a:lnSpc>
                <a:spcPts val="700"/>
              </a:lnSpc>
              <a:buNone/>
            </a:pPr>
            <a:r>
              <a:rPr lang="en-US" sz="700" dirty="0">
                <a:solidFill>
                  <a:srgbClr val="3D3838"/>
                </a:solidFill>
                <a:latin typeface="Source Sans 3" pitchFamily="34" charset="0"/>
                <a:ea typeface="Source Sans 3" pitchFamily="34" charset="-122"/>
                <a:cs typeface="Source Sans 3" pitchFamily="34" charset="-120"/>
              </a:rPr>
              <a:t>Our diagnostic modeling enables:</a:t>
            </a:r>
            <a:endParaRPr lang="en-US" sz="700" dirty="0"/>
          </a:p>
        </p:txBody>
      </p:sp>
      <p:sp>
        <p:nvSpPr>
          <p:cNvPr id="13" name="Text 9"/>
          <p:cNvSpPr/>
          <p:nvPr/>
        </p:nvSpPr>
        <p:spPr>
          <a:xfrm>
            <a:off x="540425" y="2783919"/>
            <a:ext cx="6679883" cy="450926"/>
          </a:xfrm>
          <a:prstGeom prst="rect">
            <a:avLst/>
          </a:prstGeom>
          <a:noFill/>
          <a:ln/>
        </p:spPr>
        <p:txBody>
          <a:bodyPr wrap="square" lIns="0" tIns="0" rIns="0" bIns="0" rtlCol="0" anchor="t"/>
          <a:lstStyle/>
          <a:p>
            <a:pPr algn="l" marL="342900" indent="-342900">
              <a:lnSpc>
                <a:spcPts val="550"/>
              </a:lnSpc>
              <a:buSzPct val="100000"/>
              <a:buChar char="•"/>
            </a:pPr>
            <a:r>
              <a:rPr lang="en-US" sz="550" dirty="0">
                <a:solidFill>
                  <a:srgbClr val="3D3838"/>
                </a:solidFill>
                <a:latin typeface="Source Sans 3" pitchFamily="34" charset="0"/>
                <a:ea typeface="Source Sans 3" pitchFamily="34" charset="-122"/>
                <a:cs typeface="Source Sans 3" pitchFamily="34" charset="-120"/>
              </a:rPr>
              <a:t>Identification and analysis of pathology anatomy, mechanics, and origins</a:t>
            </a:r>
            <a:endParaRPr lang="en-US" sz="550" dirty="0"/>
          </a:p>
          <a:p>
            <a:pPr algn="l" marL="342900" indent="-342900">
              <a:lnSpc>
                <a:spcPts val="550"/>
              </a:lnSpc>
              <a:buSzPct val="100000"/>
              <a:buChar char="•"/>
            </a:pPr>
            <a:r>
              <a:rPr lang="en-US" sz="550" dirty="0">
                <a:solidFill>
                  <a:srgbClr val="3D3838"/>
                </a:solidFill>
                <a:latin typeface="Source Sans 3" pitchFamily="34" charset="0"/>
                <a:ea typeface="Source Sans 3" pitchFamily="34" charset="-122"/>
                <a:cs typeface="Source Sans 3" pitchFamily="34" charset="-120"/>
              </a:rPr>
              <a:t>Prediction of pathology development scenario probabilities</a:t>
            </a:r>
            <a:endParaRPr lang="en-US" sz="550" dirty="0"/>
          </a:p>
          <a:p>
            <a:pPr algn="l" marL="342900" indent="-342900">
              <a:lnSpc>
                <a:spcPts val="550"/>
              </a:lnSpc>
              <a:buSzPct val="100000"/>
              <a:buChar char="•"/>
            </a:pPr>
            <a:r>
              <a:rPr lang="en-US" sz="550" dirty="0">
                <a:solidFill>
                  <a:srgbClr val="3D3838"/>
                </a:solidFill>
                <a:latin typeface="Source Sans 3" pitchFamily="34" charset="0"/>
                <a:ea typeface="Source Sans 3" pitchFamily="34" charset="-122"/>
                <a:cs typeface="Source Sans 3" pitchFamily="34" charset="-120"/>
              </a:rPr>
              <a:t>Early detection of disease markers before clinical symptoms appear</a:t>
            </a:r>
            <a:endParaRPr lang="en-US" sz="550" dirty="0"/>
          </a:p>
        </p:txBody>
      </p:sp>
      <p:pic>
        <p:nvPicPr>
          <p:cNvPr id="14" name="Image 2" descr="preencoded.png">    </p:cNvPr>
          <p:cNvPicPr>
            <a:picLocks noChangeAspect="1"/>
          </p:cNvPicPr>
          <p:nvPr/>
        </p:nvPicPr>
        <p:blipFill>
          <a:blip r:embed="rId4"/>
          <a:stretch>
            <a:fillRect/>
          </a:stretch>
        </p:blipFill>
        <p:spPr>
          <a:xfrm>
            <a:off x="2746058" y="3112056"/>
            <a:ext cx="2268617" cy="2268617"/>
          </a:xfrm>
          <a:prstGeom prst="rect">
            <a:avLst/>
          </a:prstGeom>
        </p:spPr>
      </p:pic>
      <p:sp>
        <p:nvSpPr>
          <p:cNvPr id="15" name="Shape 10"/>
          <p:cNvSpPr/>
          <p:nvPr/>
        </p:nvSpPr>
        <p:spPr>
          <a:xfrm>
            <a:off x="7327940" y="2367439"/>
            <a:ext cx="6844070" cy="3095268"/>
          </a:xfrm>
          <a:prstGeom prst="roundRect">
            <a:avLst>
              <a:gd name="adj" fmla="val 1182"/>
            </a:avLst>
          </a:prstGeom>
          <a:solidFill>
            <a:srgbClr val="FFFFFF"/>
          </a:solidFill>
          <a:ln/>
        </p:spPr>
      </p:sp>
      <p:sp>
        <p:nvSpPr>
          <p:cNvPr id="16" name="Shape 11"/>
          <p:cNvSpPr/>
          <p:nvPr/>
        </p:nvSpPr>
        <p:spPr>
          <a:xfrm>
            <a:off x="7327940" y="2359819"/>
            <a:ext cx="6844070" cy="30480"/>
          </a:xfrm>
          <a:prstGeom prst="roundRect">
            <a:avLst>
              <a:gd name="adj" fmla="val 36666"/>
            </a:avLst>
          </a:prstGeom>
          <a:solidFill>
            <a:srgbClr val="2D2E34"/>
          </a:solidFill>
          <a:ln/>
        </p:spPr>
      </p:sp>
      <p:sp>
        <p:nvSpPr>
          <p:cNvPr id="17" name="Shape 12"/>
          <p:cNvSpPr/>
          <p:nvPr/>
        </p:nvSpPr>
        <p:spPr>
          <a:xfrm>
            <a:off x="10638175" y="2255758"/>
            <a:ext cx="223480" cy="223480"/>
          </a:xfrm>
          <a:prstGeom prst="roundRect">
            <a:avLst>
              <a:gd name="adj" fmla="val 409164"/>
            </a:avLst>
          </a:prstGeom>
          <a:solidFill>
            <a:srgbClr val="2D2E34"/>
          </a:solidFill>
          <a:ln/>
        </p:spPr>
      </p:sp>
      <p:pic>
        <p:nvPicPr>
          <p:cNvPr id="18" name="Image 3"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05207" y="2322790"/>
            <a:ext cx="89297" cy="89297"/>
          </a:xfrm>
          <a:prstGeom prst="rect">
            <a:avLst/>
          </a:prstGeom>
        </p:spPr>
      </p:pic>
      <p:sp>
        <p:nvSpPr>
          <p:cNvPr id="19" name="Text 13"/>
          <p:cNvSpPr/>
          <p:nvPr/>
        </p:nvSpPr>
        <p:spPr>
          <a:xfrm>
            <a:off x="7409974" y="2553652"/>
            <a:ext cx="1131332" cy="105728"/>
          </a:xfrm>
          <a:prstGeom prst="rect">
            <a:avLst/>
          </a:prstGeom>
          <a:noFill/>
          <a:ln/>
        </p:spPr>
        <p:txBody>
          <a:bodyPr wrap="none" lIns="0" tIns="0" rIns="0" bIns="0" rtlCol="0" anchor="t"/>
          <a:lstStyle/>
          <a:p>
            <a:pPr algn="l" indent="0" marL="0">
              <a:lnSpc>
                <a:spcPts val="800"/>
              </a:lnSpc>
              <a:buNone/>
            </a:pPr>
            <a:r>
              <a:rPr lang="en-US" sz="650" b="1" dirty="0">
                <a:solidFill>
                  <a:srgbClr val="3D3838"/>
                </a:solidFill>
                <a:latin typeface="Montserrat Bold" pitchFamily="34" charset="0"/>
                <a:ea typeface="Montserrat Bold" pitchFamily="34" charset="-122"/>
                <a:cs typeface="Montserrat Bold" pitchFamily="34" charset="-120"/>
              </a:rPr>
              <a:t>Therapeutic Digital Twins</a:t>
            </a:r>
            <a:endParaRPr lang="en-US" sz="650" dirty="0"/>
          </a:p>
        </p:txBody>
      </p:sp>
      <p:sp>
        <p:nvSpPr>
          <p:cNvPr id="20" name="Text 14"/>
          <p:cNvSpPr/>
          <p:nvPr/>
        </p:nvSpPr>
        <p:spPr>
          <a:xfrm>
            <a:off x="7409974" y="2674739"/>
            <a:ext cx="6680002" cy="93821"/>
          </a:xfrm>
          <a:prstGeom prst="rect">
            <a:avLst/>
          </a:prstGeom>
          <a:noFill/>
          <a:ln/>
        </p:spPr>
        <p:txBody>
          <a:bodyPr wrap="none" lIns="0" tIns="0" rIns="0" bIns="0" rtlCol="0" anchor="t"/>
          <a:lstStyle/>
          <a:p>
            <a:pPr algn="l" indent="0" marL="0">
              <a:lnSpc>
                <a:spcPts val="700"/>
              </a:lnSpc>
              <a:buNone/>
            </a:pPr>
            <a:r>
              <a:rPr lang="en-US" sz="700" dirty="0">
                <a:solidFill>
                  <a:srgbClr val="3D3838"/>
                </a:solidFill>
                <a:latin typeface="Source Sans 3" pitchFamily="34" charset="0"/>
                <a:ea typeface="Source Sans 3" pitchFamily="34" charset="-122"/>
                <a:cs typeface="Source Sans 3" pitchFamily="34" charset="-120"/>
              </a:rPr>
              <a:t>Our therapeutic modeling facilitates:</a:t>
            </a:r>
            <a:endParaRPr lang="en-US" sz="700" dirty="0"/>
          </a:p>
        </p:txBody>
      </p:sp>
      <p:sp>
        <p:nvSpPr>
          <p:cNvPr id="21" name="Text 15"/>
          <p:cNvSpPr/>
          <p:nvPr/>
        </p:nvSpPr>
        <p:spPr>
          <a:xfrm>
            <a:off x="7409974" y="2783919"/>
            <a:ext cx="6680002" cy="450926"/>
          </a:xfrm>
          <a:prstGeom prst="rect">
            <a:avLst/>
          </a:prstGeom>
          <a:noFill/>
          <a:ln/>
        </p:spPr>
        <p:txBody>
          <a:bodyPr wrap="square" lIns="0" tIns="0" rIns="0" bIns="0" rtlCol="0" anchor="t"/>
          <a:lstStyle/>
          <a:p>
            <a:pPr algn="l" marL="342900" indent="-342900">
              <a:lnSpc>
                <a:spcPts val="550"/>
              </a:lnSpc>
              <a:buSzPct val="100000"/>
              <a:buChar char="•"/>
            </a:pPr>
            <a:r>
              <a:rPr lang="en-US" sz="550" dirty="0">
                <a:solidFill>
                  <a:srgbClr val="3D3838"/>
                </a:solidFill>
                <a:latin typeface="Source Sans 3" pitchFamily="34" charset="0"/>
                <a:ea typeface="Source Sans 3" pitchFamily="34" charset="-122"/>
                <a:cs typeface="Source Sans 3" pitchFamily="34" charset="-120"/>
              </a:rPr>
              <a:t>Selection and adaptation of personalized treatment options</a:t>
            </a:r>
            <a:endParaRPr lang="en-US" sz="550" dirty="0"/>
          </a:p>
          <a:p>
            <a:pPr algn="l" marL="342900" indent="-342900">
              <a:lnSpc>
                <a:spcPts val="550"/>
              </a:lnSpc>
              <a:buSzPct val="100000"/>
              <a:buChar char="•"/>
            </a:pPr>
            <a:r>
              <a:rPr lang="en-US" sz="550" dirty="0">
                <a:solidFill>
                  <a:srgbClr val="3D3838"/>
                </a:solidFill>
                <a:latin typeface="Source Sans 3" pitchFamily="34" charset="0"/>
                <a:ea typeface="Source Sans 3" pitchFamily="34" charset="-122"/>
                <a:cs typeface="Source Sans 3" pitchFamily="34" charset="-120"/>
              </a:rPr>
              <a:t>Identification and testing of customized remedies through advanced drug discovery</a:t>
            </a:r>
            <a:endParaRPr lang="en-US" sz="550" dirty="0"/>
          </a:p>
          <a:p>
            <a:pPr algn="l" marL="342900" indent="-342900">
              <a:lnSpc>
                <a:spcPts val="550"/>
              </a:lnSpc>
              <a:buSzPct val="100000"/>
              <a:buChar char="•"/>
            </a:pPr>
            <a:r>
              <a:rPr lang="en-US" sz="550" dirty="0">
                <a:solidFill>
                  <a:srgbClr val="3D3838"/>
                </a:solidFill>
                <a:latin typeface="Source Sans 3" pitchFamily="34" charset="0"/>
                <a:ea typeface="Source Sans 3" pitchFamily="34" charset="-122"/>
                <a:cs typeface="Source Sans 3" pitchFamily="34" charset="-120"/>
              </a:rPr>
              <a:t>Optimization of chronic disease management protocols</a:t>
            </a:r>
            <a:endParaRPr lang="en-US" sz="550" dirty="0"/>
          </a:p>
        </p:txBody>
      </p:sp>
      <p:pic>
        <p:nvPicPr>
          <p:cNvPr id="22" name="Image 4" descr="preencoded.png">    </p:cNvPr>
          <p:cNvPicPr>
            <a:picLocks noChangeAspect="1"/>
          </p:cNvPicPr>
          <p:nvPr/>
        </p:nvPicPr>
        <p:blipFill>
          <a:blip r:embed="rId7"/>
          <a:stretch>
            <a:fillRect/>
          </a:stretch>
        </p:blipFill>
        <p:spPr>
          <a:xfrm>
            <a:off x="9615607" y="3112056"/>
            <a:ext cx="2268617" cy="2268617"/>
          </a:xfrm>
          <a:prstGeom prst="rect">
            <a:avLst/>
          </a:prstGeom>
        </p:spPr>
      </p:pic>
      <p:sp>
        <p:nvSpPr>
          <p:cNvPr id="23" name="Text 16"/>
          <p:cNvSpPr/>
          <p:nvPr/>
        </p:nvSpPr>
        <p:spPr>
          <a:xfrm>
            <a:off x="458391" y="5501164"/>
            <a:ext cx="2014657" cy="126921"/>
          </a:xfrm>
          <a:prstGeom prst="rect">
            <a:avLst/>
          </a:prstGeom>
          <a:noFill/>
          <a:ln/>
        </p:spPr>
        <p:txBody>
          <a:bodyPr wrap="none" lIns="0" tIns="0" rIns="0" bIns="0" rtlCol="0" anchor="t"/>
          <a:lstStyle/>
          <a:p>
            <a:pPr algn="l" indent="0" marL="0">
              <a:lnSpc>
                <a:spcPts val="950"/>
              </a:lnSpc>
              <a:buNone/>
            </a:pPr>
            <a:r>
              <a:rPr lang="en-US" sz="750" b="1" dirty="0">
                <a:solidFill>
                  <a:srgbClr val="000000"/>
                </a:solidFill>
                <a:latin typeface="Montserrat Bold" pitchFamily="34" charset="0"/>
                <a:ea typeface="Montserrat Bold" pitchFamily="34" charset="-122"/>
                <a:cs typeface="Montserrat Bold" pitchFamily="34" charset="-120"/>
              </a:rPr>
              <a:t>Comprehensive Modeling Capabilities</a:t>
            </a:r>
            <a:endParaRPr lang="en-US" sz="750" dirty="0"/>
          </a:p>
        </p:txBody>
      </p:sp>
      <p:sp>
        <p:nvSpPr>
          <p:cNvPr id="24" name="Text 17"/>
          <p:cNvSpPr/>
          <p:nvPr/>
        </p:nvSpPr>
        <p:spPr>
          <a:xfrm>
            <a:off x="458391" y="5666542"/>
            <a:ext cx="13713619" cy="93821"/>
          </a:xfrm>
          <a:prstGeom prst="rect">
            <a:avLst/>
          </a:prstGeom>
          <a:noFill/>
          <a:ln/>
        </p:spPr>
        <p:txBody>
          <a:bodyPr wrap="none" lIns="0" tIns="0" rIns="0" bIns="0" rtlCol="0" anchor="t"/>
          <a:lstStyle/>
          <a:p>
            <a:pPr algn="l" indent="0" marL="0">
              <a:lnSpc>
                <a:spcPts val="700"/>
              </a:lnSpc>
              <a:buNone/>
            </a:pPr>
            <a:r>
              <a:rPr lang="en-US" sz="700" dirty="0">
                <a:solidFill>
                  <a:srgbClr val="3D3838"/>
                </a:solidFill>
                <a:latin typeface="Source Sans 3" pitchFamily="34" charset="0"/>
                <a:ea typeface="Source Sans 3" pitchFamily="34" charset="-122"/>
                <a:cs typeface="Source Sans 3" pitchFamily="34" charset="-120"/>
              </a:rPr>
              <a:t>Gemini applies Digital Twins and AI/ML across multiple biological scales—from molecular interactions (genes, RNA, proteins) through cellular dynamics, organ systems, and complete biosystems. This includes sophisticated drug modeling and simulations that bridge basic research with clinical applications.</a:t>
            </a:r>
            <a:endParaRPr lang="en-US" sz="700" dirty="0"/>
          </a:p>
        </p:txBody>
      </p:sp>
      <p:pic>
        <p:nvPicPr>
          <p:cNvPr id="25" name="Image 5" descr="preencoded.png">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8391" y="5789176"/>
            <a:ext cx="186214" cy="186214"/>
          </a:xfrm>
          <a:prstGeom prst="rect">
            <a:avLst/>
          </a:prstGeom>
        </p:spPr>
      </p:pic>
      <p:sp>
        <p:nvSpPr>
          <p:cNvPr id="26" name="Text 18"/>
          <p:cNvSpPr/>
          <p:nvPr/>
        </p:nvSpPr>
        <p:spPr>
          <a:xfrm>
            <a:off x="458391" y="6007418"/>
            <a:ext cx="846534" cy="105728"/>
          </a:xfrm>
          <a:prstGeom prst="rect">
            <a:avLst/>
          </a:prstGeom>
          <a:noFill/>
          <a:ln/>
        </p:spPr>
        <p:txBody>
          <a:bodyPr wrap="none" lIns="0" tIns="0" rIns="0" bIns="0" rtlCol="0" anchor="t"/>
          <a:lstStyle/>
          <a:p>
            <a:pPr algn="l" indent="0" marL="0">
              <a:lnSpc>
                <a:spcPts val="800"/>
              </a:lnSpc>
              <a:buNone/>
            </a:pPr>
            <a:r>
              <a:rPr lang="en-US" sz="650" b="1" dirty="0">
                <a:solidFill>
                  <a:srgbClr val="3D3838"/>
                </a:solidFill>
                <a:latin typeface="Montserrat Bold" pitchFamily="34" charset="0"/>
                <a:ea typeface="Montserrat Bold" pitchFamily="34" charset="-122"/>
                <a:cs typeface="Montserrat Bold" pitchFamily="34" charset="-120"/>
              </a:rPr>
              <a:t>Cardiovascular</a:t>
            </a:r>
            <a:endParaRPr lang="en-US" sz="650" dirty="0"/>
          </a:p>
        </p:txBody>
      </p:sp>
      <p:sp>
        <p:nvSpPr>
          <p:cNvPr id="27" name="Text 19"/>
          <p:cNvSpPr/>
          <p:nvPr/>
        </p:nvSpPr>
        <p:spPr>
          <a:xfrm>
            <a:off x="458391" y="6128504"/>
            <a:ext cx="6840736" cy="93821"/>
          </a:xfrm>
          <a:prstGeom prst="rect">
            <a:avLst/>
          </a:prstGeom>
          <a:noFill/>
          <a:ln/>
        </p:spPr>
        <p:txBody>
          <a:bodyPr wrap="none" lIns="0" tIns="0" rIns="0" bIns="0" rtlCol="0" anchor="t"/>
          <a:lstStyle/>
          <a:p>
            <a:pPr algn="l" indent="0" marL="0">
              <a:lnSpc>
                <a:spcPts val="700"/>
              </a:lnSpc>
              <a:buNone/>
            </a:pPr>
            <a:r>
              <a:rPr lang="en-US" sz="700" dirty="0">
                <a:solidFill>
                  <a:srgbClr val="3D3838"/>
                </a:solidFill>
                <a:latin typeface="Source Sans 3" pitchFamily="34" charset="0"/>
                <a:ea typeface="Source Sans 3" pitchFamily="34" charset="-122"/>
                <a:cs typeface="Source Sans 3" pitchFamily="34" charset="-120"/>
              </a:rPr>
              <a:t>Advanced modeling for heart disease diagnostics and treatment optimization</a:t>
            </a:r>
            <a:endParaRPr lang="en-US" sz="700" dirty="0"/>
          </a:p>
        </p:txBody>
      </p:sp>
      <p:pic>
        <p:nvPicPr>
          <p:cNvPr id="28" name="Image 6" descr="preencoded.png">    </p:cNvPr>
          <p:cNvPicPr>
            <a:picLocks noChangeAspect="1"/>
          </p:cNvPicPr>
          <p:nvPr/>
        </p:nvPicPr>
        <p:blipFill>
          <a:blip r:embed="rId10"/>
          <a:stretch>
            <a:fillRect/>
          </a:stretch>
        </p:blipFill>
        <p:spPr>
          <a:xfrm>
            <a:off x="7331154" y="5789176"/>
            <a:ext cx="186214" cy="186214"/>
          </a:xfrm>
          <a:prstGeom prst="rect">
            <a:avLst/>
          </a:prstGeom>
        </p:spPr>
      </p:pic>
      <p:sp>
        <p:nvSpPr>
          <p:cNvPr id="29" name="Text 20"/>
          <p:cNvSpPr/>
          <p:nvPr/>
        </p:nvSpPr>
        <p:spPr>
          <a:xfrm>
            <a:off x="7331154" y="6007418"/>
            <a:ext cx="846534" cy="105728"/>
          </a:xfrm>
          <a:prstGeom prst="rect">
            <a:avLst/>
          </a:prstGeom>
          <a:noFill/>
          <a:ln/>
        </p:spPr>
        <p:txBody>
          <a:bodyPr wrap="none" lIns="0" tIns="0" rIns="0" bIns="0" rtlCol="0" anchor="t"/>
          <a:lstStyle/>
          <a:p>
            <a:pPr algn="l" indent="0" marL="0">
              <a:lnSpc>
                <a:spcPts val="800"/>
              </a:lnSpc>
              <a:buNone/>
            </a:pPr>
            <a:r>
              <a:rPr lang="en-US" sz="650" b="1" dirty="0">
                <a:solidFill>
                  <a:srgbClr val="3D3838"/>
                </a:solidFill>
                <a:latin typeface="Montserrat Bold" pitchFamily="34" charset="0"/>
                <a:ea typeface="Montserrat Bold" pitchFamily="34" charset="-122"/>
                <a:cs typeface="Montserrat Bold" pitchFamily="34" charset="-120"/>
              </a:rPr>
              <a:t>Oncology</a:t>
            </a:r>
            <a:endParaRPr lang="en-US" sz="650" dirty="0"/>
          </a:p>
        </p:txBody>
      </p:sp>
      <p:sp>
        <p:nvSpPr>
          <p:cNvPr id="30" name="Text 21"/>
          <p:cNvSpPr/>
          <p:nvPr/>
        </p:nvSpPr>
        <p:spPr>
          <a:xfrm>
            <a:off x="7331154" y="6128504"/>
            <a:ext cx="6840855" cy="93821"/>
          </a:xfrm>
          <a:prstGeom prst="rect">
            <a:avLst/>
          </a:prstGeom>
          <a:noFill/>
          <a:ln/>
        </p:spPr>
        <p:txBody>
          <a:bodyPr wrap="none" lIns="0" tIns="0" rIns="0" bIns="0" rtlCol="0" anchor="t"/>
          <a:lstStyle/>
          <a:p>
            <a:pPr algn="l" indent="0" marL="0">
              <a:lnSpc>
                <a:spcPts val="700"/>
              </a:lnSpc>
              <a:buNone/>
            </a:pPr>
            <a:r>
              <a:rPr lang="en-US" sz="700" dirty="0">
                <a:solidFill>
                  <a:srgbClr val="3D3838"/>
                </a:solidFill>
                <a:latin typeface="Source Sans 3" pitchFamily="34" charset="0"/>
                <a:ea typeface="Source Sans 3" pitchFamily="34" charset="-122"/>
                <a:cs typeface="Source Sans 3" pitchFamily="34" charset="-120"/>
              </a:rPr>
              <a:t>Precision cancer diagnostics and personalized therapeutic strategies</a:t>
            </a:r>
            <a:endParaRPr lang="en-US" sz="700" dirty="0"/>
          </a:p>
        </p:txBody>
      </p:sp>
      <p:pic>
        <p:nvPicPr>
          <p:cNvPr id="31" name="Image 7" descr="preencoded.png">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8391" y="6273641"/>
            <a:ext cx="186214" cy="186214"/>
          </a:xfrm>
          <a:prstGeom prst="rect">
            <a:avLst/>
          </a:prstGeom>
        </p:spPr>
      </p:pic>
      <p:sp>
        <p:nvSpPr>
          <p:cNvPr id="32" name="Text 22"/>
          <p:cNvSpPr/>
          <p:nvPr/>
        </p:nvSpPr>
        <p:spPr>
          <a:xfrm>
            <a:off x="458391" y="6491883"/>
            <a:ext cx="846534" cy="105728"/>
          </a:xfrm>
          <a:prstGeom prst="rect">
            <a:avLst/>
          </a:prstGeom>
          <a:noFill/>
          <a:ln/>
        </p:spPr>
        <p:txBody>
          <a:bodyPr wrap="none" lIns="0" tIns="0" rIns="0" bIns="0" rtlCol="0" anchor="t"/>
          <a:lstStyle/>
          <a:p>
            <a:pPr algn="l" indent="0" marL="0">
              <a:lnSpc>
                <a:spcPts val="800"/>
              </a:lnSpc>
              <a:buNone/>
            </a:pPr>
            <a:r>
              <a:rPr lang="en-US" sz="650" b="1" dirty="0">
                <a:solidFill>
                  <a:srgbClr val="3D3838"/>
                </a:solidFill>
                <a:latin typeface="Montserrat Bold" pitchFamily="34" charset="0"/>
                <a:ea typeface="Montserrat Bold" pitchFamily="34" charset="-122"/>
                <a:cs typeface="Montserrat Bold" pitchFamily="34" charset="-120"/>
              </a:rPr>
              <a:t>Neurology</a:t>
            </a:r>
            <a:endParaRPr lang="en-US" sz="650" dirty="0"/>
          </a:p>
        </p:txBody>
      </p:sp>
      <p:sp>
        <p:nvSpPr>
          <p:cNvPr id="33" name="Text 23"/>
          <p:cNvSpPr/>
          <p:nvPr/>
        </p:nvSpPr>
        <p:spPr>
          <a:xfrm>
            <a:off x="458391" y="6612969"/>
            <a:ext cx="6840736" cy="93821"/>
          </a:xfrm>
          <a:prstGeom prst="rect">
            <a:avLst/>
          </a:prstGeom>
          <a:noFill/>
          <a:ln/>
        </p:spPr>
        <p:txBody>
          <a:bodyPr wrap="none" lIns="0" tIns="0" rIns="0" bIns="0" rtlCol="0" anchor="t"/>
          <a:lstStyle/>
          <a:p>
            <a:pPr algn="l" indent="0" marL="0">
              <a:lnSpc>
                <a:spcPts val="700"/>
              </a:lnSpc>
              <a:buNone/>
            </a:pPr>
            <a:r>
              <a:rPr lang="en-US" sz="700" dirty="0">
                <a:solidFill>
                  <a:srgbClr val="3D3838"/>
                </a:solidFill>
                <a:latin typeface="Source Sans 3" pitchFamily="34" charset="0"/>
                <a:ea typeface="Source Sans 3" pitchFamily="34" charset="-122"/>
                <a:cs typeface="Source Sans 3" pitchFamily="34" charset="-120"/>
              </a:rPr>
              <a:t>Neurological disease modeling and treatment pathway analysis</a:t>
            </a:r>
            <a:endParaRPr lang="en-US" sz="700" dirty="0"/>
          </a:p>
        </p:txBody>
      </p:sp>
      <p:pic>
        <p:nvPicPr>
          <p:cNvPr id="34" name="Image 8" descr="preencoded.png">    </p:cNvPr>
          <p:cNvPicPr>
            <a:picLocks noChangeAspect="1"/>
          </p:cNvPicPr>
          <p:nvPr/>
        </p:nvPicPr>
        <p:blipFill>
          <a:blip r:embed="rId13"/>
          <a:stretch>
            <a:fillRect/>
          </a:stretch>
        </p:blipFill>
        <p:spPr>
          <a:xfrm>
            <a:off x="7331154" y="6273641"/>
            <a:ext cx="186214" cy="186214"/>
          </a:xfrm>
          <a:prstGeom prst="rect">
            <a:avLst/>
          </a:prstGeom>
        </p:spPr>
      </p:pic>
      <p:sp>
        <p:nvSpPr>
          <p:cNvPr id="35" name="Text 24"/>
          <p:cNvSpPr/>
          <p:nvPr/>
        </p:nvSpPr>
        <p:spPr>
          <a:xfrm>
            <a:off x="7331154" y="6491883"/>
            <a:ext cx="846534" cy="105728"/>
          </a:xfrm>
          <a:prstGeom prst="rect">
            <a:avLst/>
          </a:prstGeom>
          <a:noFill/>
          <a:ln/>
        </p:spPr>
        <p:txBody>
          <a:bodyPr wrap="none" lIns="0" tIns="0" rIns="0" bIns="0" rtlCol="0" anchor="t"/>
          <a:lstStyle/>
          <a:p>
            <a:pPr algn="l" indent="0" marL="0">
              <a:lnSpc>
                <a:spcPts val="800"/>
              </a:lnSpc>
              <a:buNone/>
            </a:pPr>
            <a:r>
              <a:rPr lang="en-US" sz="650" b="1" dirty="0">
                <a:solidFill>
                  <a:srgbClr val="3D3838"/>
                </a:solidFill>
                <a:latin typeface="Montserrat Bold" pitchFamily="34" charset="0"/>
                <a:ea typeface="Montserrat Bold" pitchFamily="34" charset="-122"/>
                <a:cs typeface="Montserrat Bold" pitchFamily="34" charset="-120"/>
              </a:rPr>
              <a:t>Immunology</a:t>
            </a:r>
            <a:endParaRPr lang="en-US" sz="650" dirty="0"/>
          </a:p>
        </p:txBody>
      </p:sp>
      <p:sp>
        <p:nvSpPr>
          <p:cNvPr id="36" name="Text 25"/>
          <p:cNvSpPr/>
          <p:nvPr/>
        </p:nvSpPr>
        <p:spPr>
          <a:xfrm>
            <a:off x="7331154" y="6612969"/>
            <a:ext cx="6840855" cy="93821"/>
          </a:xfrm>
          <a:prstGeom prst="rect">
            <a:avLst/>
          </a:prstGeom>
          <a:noFill/>
          <a:ln/>
        </p:spPr>
        <p:txBody>
          <a:bodyPr wrap="none" lIns="0" tIns="0" rIns="0" bIns="0" rtlCol="0" anchor="t"/>
          <a:lstStyle/>
          <a:p>
            <a:pPr algn="l" indent="0" marL="0">
              <a:lnSpc>
                <a:spcPts val="700"/>
              </a:lnSpc>
              <a:buNone/>
            </a:pPr>
            <a:r>
              <a:rPr lang="en-US" sz="700" dirty="0">
                <a:solidFill>
                  <a:srgbClr val="3D3838"/>
                </a:solidFill>
                <a:latin typeface="Source Sans 3" pitchFamily="34" charset="0"/>
                <a:ea typeface="Source Sans 3" pitchFamily="34" charset="-122"/>
                <a:cs typeface="Source Sans 3" pitchFamily="34" charset="-120"/>
              </a:rPr>
              <a:t>Infectious disease modeling and immune response optimization</a:t>
            </a:r>
            <a:endParaRPr lang="en-US" sz="700" dirty="0"/>
          </a:p>
        </p:txBody>
      </p:sp>
      <p:pic>
        <p:nvPicPr>
          <p:cNvPr id="37" name="Image 9" descr="preencoded.png">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8391" y="6758107"/>
            <a:ext cx="186214" cy="186214"/>
          </a:xfrm>
          <a:prstGeom prst="rect">
            <a:avLst/>
          </a:prstGeom>
        </p:spPr>
      </p:pic>
      <p:sp>
        <p:nvSpPr>
          <p:cNvPr id="38" name="Text 26"/>
          <p:cNvSpPr/>
          <p:nvPr/>
        </p:nvSpPr>
        <p:spPr>
          <a:xfrm>
            <a:off x="458391" y="6976348"/>
            <a:ext cx="846534" cy="105728"/>
          </a:xfrm>
          <a:prstGeom prst="rect">
            <a:avLst/>
          </a:prstGeom>
          <a:noFill/>
          <a:ln/>
        </p:spPr>
        <p:txBody>
          <a:bodyPr wrap="none" lIns="0" tIns="0" rIns="0" bIns="0" rtlCol="0" anchor="t"/>
          <a:lstStyle/>
          <a:p>
            <a:pPr algn="l" indent="0" marL="0">
              <a:lnSpc>
                <a:spcPts val="800"/>
              </a:lnSpc>
              <a:buNone/>
            </a:pPr>
            <a:r>
              <a:rPr lang="en-US" sz="650" b="1" dirty="0">
                <a:solidFill>
                  <a:srgbClr val="3D3838"/>
                </a:solidFill>
                <a:latin typeface="Montserrat Bold" pitchFamily="34" charset="0"/>
                <a:ea typeface="Montserrat Bold" pitchFamily="34" charset="-122"/>
                <a:cs typeface="Montserrat Bold" pitchFamily="34" charset="-120"/>
              </a:rPr>
              <a:t>Genetics</a:t>
            </a:r>
            <a:endParaRPr lang="en-US" sz="650" dirty="0"/>
          </a:p>
        </p:txBody>
      </p:sp>
      <p:sp>
        <p:nvSpPr>
          <p:cNvPr id="39" name="Text 27"/>
          <p:cNvSpPr/>
          <p:nvPr/>
        </p:nvSpPr>
        <p:spPr>
          <a:xfrm>
            <a:off x="458391" y="7097435"/>
            <a:ext cx="6840736" cy="93821"/>
          </a:xfrm>
          <a:prstGeom prst="rect">
            <a:avLst/>
          </a:prstGeom>
          <a:noFill/>
          <a:ln/>
        </p:spPr>
        <p:txBody>
          <a:bodyPr wrap="none" lIns="0" tIns="0" rIns="0" bIns="0" rtlCol="0" anchor="t"/>
          <a:lstStyle/>
          <a:p>
            <a:pPr algn="l" indent="0" marL="0">
              <a:lnSpc>
                <a:spcPts val="700"/>
              </a:lnSpc>
              <a:buNone/>
            </a:pPr>
            <a:r>
              <a:rPr lang="en-US" sz="700" dirty="0">
                <a:solidFill>
                  <a:srgbClr val="3D3838"/>
                </a:solidFill>
                <a:latin typeface="Source Sans 3" pitchFamily="34" charset="0"/>
                <a:ea typeface="Source Sans 3" pitchFamily="34" charset="-122"/>
                <a:cs typeface="Source Sans 3" pitchFamily="34" charset="-120"/>
              </a:rPr>
              <a:t>Genetic disease identification and targeted therapy development</a:t>
            </a:r>
            <a:endParaRPr lang="en-US" sz="700" dirty="0"/>
          </a:p>
        </p:txBody>
      </p:sp>
      <p:pic>
        <p:nvPicPr>
          <p:cNvPr id="40" name="Image 10" descr="preencoded.png">    </p:cNvPr>
          <p:cNvPicPr>
            <a:picLocks noChangeAspect="1"/>
          </p:cNvPicPr>
          <p:nvPr/>
        </p:nvPicPr>
        <p:blipFill>
          <a:blip r:embed="rId16"/>
          <a:stretch>
            <a:fillRect/>
          </a:stretch>
        </p:blipFill>
        <p:spPr>
          <a:xfrm>
            <a:off x="7331154" y="6758107"/>
            <a:ext cx="186214" cy="186214"/>
          </a:xfrm>
          <a:prstGeom prst="rect">
            <a:avLst/>
          </a:prstGeom>
        </p:spPr>
      </p:pic>
      <p:sp>
        <p:nvSpPr>
          <p:cNvPr id="41" name="Text 28"/>
          <p:cNvSpPr/>
          <p:nvPr/>
        </p:nvSpPr>
        <p:spPr>
          <a:xfrm>
            <a:off x="7331154" y="6976348"/>
            <a:ext cx="846534" cy="105728"/>
          </a:xfrm>
          <a:prstGeom prst="rect">
            <a:avLst/>
          </a:prstGeom>
          <a:noFill/>
          <a:ln/>
        </p:spPr>
        <p:txBody>
          <a:bodyPr wrap="none" lIns="0" tIns="0" rIns="0" bIns="0" rtlCol="0" anchor="t"/>
          <a:lstStyle/>
          <a:p>
            <a:pPr algn="l" indent="0" marL="0">
              <a:lnSpc>
                <a:spcPts val="800"/>
              </a:lnSpc>
              <a:buNone/>
            </a:pPr>
            <a:r>
              <a:rPr lang="en-US" sz="650" b="1" dirty="0">
                <a:solidFill>
                  <a:srgbClr val="3D3838"/>
                </a:solidFill>
                <a:latin typeface="Montserrat Bold" pitchFamily="34" charset="0"/>
                <a:ea typeface="Montserrat Bold" pitchFamily="34" charset="-122"/>
                <a:cs typeface="Montserrat Bold" pitchFamily="34" charset="-120"/>
              </a:rPr>
              <a:t>Metabolic</a:t>
            </a:r>
            <a:endParaRPr lang="en-US" sz="650" dirty="0"/>
          </a:p>
        </p:txBody>
      </p:sp>
      <p:sp>
        <p:nvSpPr>
          <p:cNvPr id="42" name="Text 29"/>
          <p:cNvSpPr/>
          <p:nvPr/>
        </p:nvSpPr>
        <p:spPr>
          <a:xfrm>
            <a:off x="7331154" y="7097435"/>
            <a:ext cx="6840855" cy="93821"/>
          </a:xfrm>
          <a:prstGeom prst="rect">
            <a:avLst/>
          </a:prstGeom>
          <a:noFill/>
          <a:ln/>
        </p:spPr>
        <p:txBody>
          <a:bodyPr wrap="none" lIns="0" tIns="0" rIns="0" bIns="0" rtlCol="0" anchor="t"/>
          <a:lstStyle/>
          <a:p>
            <a:pPr algn="l" indent="0" marL="0">
              <a:lnSpc>
                <a:spcPts val="700"/>
              </a:lnSpc>
              <a:buNone/>
            </a:pPr>
            <a:r>
              <a:rPr lang="en-US" sz="700" dirty="0">
                <a:solidFill>
                  <a:srgbClr val="3D3838"/>
                </a:solidFill>
                <a:latin typeface="Source Sans 3" pitchFamily="34" charset="0"/>
                <a:ea typeface="Source Sans 3" pitchFamily="34" charset="-122"/>
                <a:cs typeface="Source Sans 3" pitchFamily="34" charset="-120"/>
              </a:rPr>
              <a:t>Metabolic disorder analysis and chronic disease management</a:t>
            </a:r>
            <a:endParaRPr lang="en-US" sz="700" dirty="0"/>
          </a:p>
        </p:txBody>
      </p:sp>
      <p:sp>
        <p:nvSpPr>
          <p:cNvPr id="43" name="Text 30"/>
          <p:cNvSpPr/>
          <p:nvPr/>
        </p:nvSpPr>
        <p:spPr>
          <a:xfrm>
            <a:off x="458391" y="7220069"/>
            <a:ext cx="13713619" cy="187643"/>
          </a:xfrm>
          <a:prstGeom prst="rect">
            <a:avLst/>
          </a:prstGeom>
          <a:noFill/>
          <a:ln/>
        </p:spPr>
        <p:txBody>
          <a:bodyPr wrap="square" lIns="0" tIns="0" rIns="0" bIns="0" rtlCol="0" anchor="t"/>
          <a:lstStyle/>
          <a:p>
            <a:pPr algn="l" indent="0" marL="0">
              <a:lnSpc>
                <a:spcPts val="700"/>
              </a:lnSpc>
              <a:buNone/>
            </a:pPr>
            <a:r>
              <a:rPr lang="en-US" sz="700" dirty="0">
                <a:solidFill>
                  <a:srgbClr val="3D3838"/>
                </a:solidFill>
                <a:latin typeface="Source Sans 3" pitchFamily="34" charset="0"/>
                <a:ea typeface="Source Sans 3" pitchFamily="34" charset="-122"/>
                <a:cs typeface="Source Sans 3" pitchFamily="34" charset="-120"/>
              </a:rPr>
              <a:t>Each patient's Digital Twin model is continually updated and tracked, creating a living digital medical version of each individual. This enables powerful comparisons between diseased and healthy models, facilitating breakthrough insights into disease progression and treatment efficacy. Gemini has developed its own advanced proprietary Digital Twins system architecture—a foundation for the next generation of clinical practice.</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759143" y="611624"/>
            <a:ext cx="1279208" cy="190024"/>
          </a:xfrm>
          <a:prstGeom prst="roundRect">
            <a:avLst>
              <a:gd name="adj" fmla="val 7791"/>
            </a:avLst>
          </a:prstGeom>
          <a:solidFill>
            <a:srgbClr val="E4E4E7"/>
          </a:solidFill>
          <a:ln/>
        </p:spPr>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33080" y="657344"/>
            <a:ext cx="98584" cy="98584"/>
          </a:xfrm>
          <a:prstGeom prst="rect">
            <a:avLst/>
          </a:prstGeom>
        </p:spPr>
      </p:pic>
      <p:sp>
        <p:nvSpPr>
          <p:cNvPr id="4" name="Text 1"/>
          <p:cNvSpPr/>
          <p:nvPr/>
        </p:nvSpPr>
        <p:spPr>
          <a:xfrm>
            <a:off x="980956" y="648533"/>
            <a:ext cx="983456" cy="116205"/>
          </a:xfrm>
          <a:prstGeom prst="rect">
            <a:avLst/>
          </a:prstGeom>
          <a:noFill/>
          <a:ln/>
        </p:spPr>
        <p:txBody>
          <a:bodyPr wrap="none" lIns="0" tIns="0" rIns="0" bIns="0" rtlCol="0" anchor="t"/>
          <a:lstStyle/>
          <a:p>
            <a:pPr algn="l" indent="0" marL="0">
              <a:lnSpc>
                <a:spcPts val="900"/>
              </a:lnSpc>
              <a:buNone/>
            </a:pPr>
            <a:r>
              <a:rPr lang="en-US" sz="750" dirty="0">
                <a:solidFill>
                  <a:srgbClr val="3D3838"/>
                </a:solidFill>
                <a:latin typeface="Source Sans 3" pitchFamily="34" charset="0"/>
                <a:ea typeface="Source Sans 3" pitchFamily="34" charset="-122"/>
                <a:cs typeface="Source Sans 3" pitchFamily="34" charset="-120"/>
              </a:rPr>
              <a:t>SYSTEM ARCHITECTURE</a:t>
            </a:r>
            <a:endParaRPr lang="en-US" sz="750" dirty="0"/>
          </a:p>
        </p:txBody>
      </p:sp>
      <p:sp>
        <p:nvSpPr>
          <p:cNvPr id="5" name="Text 2"/>
          <p:cNvSpPr/>
          <p:nvPr/>
        </p:nvSpPr>
        <p:spPr>
          <a:xfrm>
            <a:off x="759143" y="829747"/>
            <a:ext cx="7578328" cy="350401"/>
          </a:xfrm>
          <a:prstGeom prst="rect">
            <a:avLst/>
          </a:prstGeom>
          <a:noFill/>
          <a:ln/>
        </p:spPr>
        <p:txBody>
          <a:bodyPr wrap="none" lIns="0" tIns="0" rIns="0" bIns="0" rtlCol="0" anchor="t"/>
          <a:lstStyle/>
          <a:p>
            <a:pPr algn="l" indent="0" marL="0">
              <a:lnSpc>
                <a:spcPts val="2750"/>
              </a:lnSpc>
              <a:buNone/>
            </a:pPr>
            <a:r>
              <a:rPr lang="en-US" sz="2200" b="1" dirty="0">
                <a:solidFill>
                  <a:srgbClr val="000000"/>
                </a:solidFill>
                <a:latin typeface="Montserrat Bold" pitchFamily="34" charset="0"/>
                <a:ea typeface="Montserrat Bold" pitchFamily="34" charset="-122"/>
                <a:cs typeface="Montserrat Bold" pitchFamily="34" charset="-120"/>
              </a:rPr>
              <a:t>Gemini Proprietary Medical DT System Architecture</a:t>
            </a:r>
            <a:endParaRPr lang="en-US" sz="2200" dirty="0"/>
          </a:p>
        </p:txBody>
      </p:sp>
      <p:sp>
        <p:nvSpPr>
          <p:cNvPr id="6" name="Text 3"/>
          <p:cNvSpPr/>
          <p:nvPr/>
        </p:nvSpPr>
        <p:spPr>
          <a:xfrm>
            <a:off x="759143" y="1285756"/>
            <a:ext cx="13112115" cy="363379"/>
          </a:xfrm>
          <a:prstGeom prst="rect">
            <a:avLst/>
          </a:prstGeom>
          <a:noFill/>
          <a:ln/>
        </p:spPr>
        <p:txBody>
          <a:bodyPr wrap="square" lIns="0" tIns="0" rIns="0" bIns="0" rtlCol="0" anchor="t"/>
          <a:lstStyle/>
          <a:p>
            <a:pPr algn="l" indent="0" marL="0">
              <a:lnSpc>
                <a:spcPts val="1400"/>
              </a:lnSpc>
              <a:buNone/>
            </a:pPr>
            <a:r>
              <a:rPr lang="en-US" sz="1200" dirty="0">
                <a:solidFill>
                  <a:srgbClr val="3D3838"/>
                </a:solidFill>
                <a:latin typeface="Source Sans 3" pitchFamily="34" charset="0"/>
                <a:ea typeface="Source Sans 3" pitchFamily="34" charset="-122"/>
                <a:cs typeface="Source Sans 3" pitchFamily="34" charset="-120"/>
              </a:rPr>
              <a:t>Gemini's seminal patent portfolio on medical Digital Twins elucidates the central features defining the next generation of clinical medicine: the powerful combination of Medical DT modeling with advanced AI/ML capabilities. Our modular architecture represents years of research and innovation distilled into a practical, scalable system.</a:t>
            </a:r>
            <a:endParaRPr lang="en-US" sz="1200" dirty="0"/>
          </a:p>
        </p:txBody>
      </p:sp>
      <p:sp>
        <p:nvSpPr>
          <p:cNvPr id="7" name="Text 4"/>
          <p:cNvSpPr/>
          <p:nvPr/>
        </p:nvSpPr>
        <p:spPr>
          <a:xfrm>
            <a:off x="759143" y="1791652"/>
            <a:ext cx="6405563" cy="181689"/>
          </a:xfrm>
          <a:prstGeom prst="rect">
            <a:avLst/>
          </a:prstGeom>
          <a:noFill/>
          <a:ln/>
        </p:spPr>
        <p:txBody>
          <a:bodyPr wrap="none" lIns="0" tIns="0" rIns="0" bIns="0" rtlCol="0" anchor="t"/>
          <a:lstStyle/>
          <a:p>
            <a:pPr algn="l" indent="0" marL="0">
              <a:lnSpc>
                <a:spcPts val="1400"/>
              </a:lnSpc>
              <a:buNone/>
            </a:pPr>
            <a:r>
              <a:rPr lang="en-US" sz="1200" dirty="0">
                <a:solidFill>
                  <a:srgbClr val="3D3838"/>
                </a:solidFill>
                <a:latin typeface="Source Sans 3" pitchFamily="34" charset="0"/>
                <a:ea typeface="Source Sans 3" pitchFamily="34" charset="-122"/>
                <a:cs typeface="Source Sans 3" pitchFamily="34" charset="-120"/>
              </a:rPr>
              <a:t>Diagnostics Architecture</a:t>
            </a:r>
            <a:endParaRPr lang="en-US" sz="1200" dirty="0"/>
          </a:p>
        </p:txBody>
      </p:sp>
      <p:sp>
        <p:nvSpPr>
          <p:cNvPr id="8" name="Text 5"/>
          <p:cNvSpPr/>
          <p:nvPr/>
        </p:nvSpPr>
        <p:spPr>
          <a:xfrm>
            <a:off x="759143" y="2036683"/>
            <a:ext cx="6405563" cy="145256"/>
          </a:xfrm>
          <a:prstGeom prst="rect">
            <a:avLst/>
          </a:prstGeom>
          <a:noFill/>
          <a:ln/>
        </p:spPr>
        <p:txBody>
          <a:bodyPr wrap="none" lIns="0" tIns="0" rIns="0" bIns="0" rtlCol="0" anchor="t"/>
          <a:lstStyle/>
          <a:p>
            <a:pPr algn="l" indent="0" marL="0">
              <a:lnSpc>
                <a:spcPts val="1100"/>
              </a:lnSpc>
              <a:buNone/>
            </a:pPr>
            <a:r>
              <a:rPr lang="en-US" sz="950" b="1" dirty="0">
                <a:solidFill>
                  <a:srgbClr val="3D3838"/>
                </a:solidFill>
                <a:latin typeface="Source Sans 3" pitchFamily="34" charset="0"/>
                <a:ea typeface="Source Sans 3" pitchFamily="34" charset="-122"/>
                <a:cs typeface="Source Sans 3" pitchFamily="34" charset="-120"/>
              </a:rPr>
              <a:t>Levels 1-6: From Patient Data to Prognosis</a:t>
            </a:r>
            <a:endParaRPr lang="en-US" sz="950" dirty="0"/>
          </a:p>
        </p:txBody>
      </p:sp>
      <p:pic>
        <p:nvPicPr>
          <p:cNvPr id="9" name="Image 1" descr="preencoded.png">    </p:cNvPr>
          <p:cNvPicPr>
            <a:picLocks noChangeAspect="1"/>
          </p:cNvPicPr>
          <p:nvPr/>
        </p:nvPicPr>
        <p:blipFill>
          <a:blip r:embed="rId3"/>
          <a:stretch>
            <a:fillRect/>
          </a:stretch>
        </p:blipFill>
        <p:spPr>
          <a:xfrm>
            <a:off x="759143" y="2261116"/>
            <a:ext cx="370046" cy="1143000"/>
          </a:xfrm>
          <a:prstGeom prst="rect">
            <a:avLst/>
          </a:prstGeom>
        </p:spPr>
      </p:pic>
      <p:sp>
        <p:nvSpPr>
          <p:cNvPr id="10" name="Text 6"/>
          <p:cNvSpPr/>
          <p:nvPr/>
        </p:nvSpPr>
        <p:spPr>
          <a:xfrm>
            <a:off x="1199555" y="2384465"/>
            <a:ext cx="2187297" cy="175141"/>
          </a:xfrm>
          <a:prstGeom prst="rect">
            <a:avLst/>
          </a:prstGeom>
          <a:noFill/>
          <a:ln/>
        </p:spPr>
        <p:txBody>
          <a:bodyPr wrap="none" lIns="0" tIns="0" rIns="0" bIns="0" rtlCol="0" anchor="t"/>
          <a:lstStyle/>
          <a:p>
            <a:pPr algn="l" indent="0" marL="0">
              <a:lnSpc>
                <a:spcPts val="1350"/>
              </a:lnSpc>
              <a:buNone/>
            </a:pPr>
            <a:r>
              <a:rPr lang="en-US" sz="1100" b="1" dirty="0">
                <a:solidFill>
                  <a:srgbClr val="3D3838"/>
                </a:solidFill>
                <a:latin typeface="Montserrat Bold" pitchFamily="34" charset="0"/>
                <a:ea typeface="Montserrat Bold" pitchFamily="34" charset="-122"/>
                <a:cs typeface="Montserrat Bold" pitchFamily="34" charset="-120"/>
              </a:rPr>
              <a:t>Level 1: General Patient Model</a:t>
            </a:r>
            <a:endParaRPr lang="en-US" sz="1100" dirty="0"/>
          </a:p>
        </p:txBody>
      </p:sp>
      <p:sp>
        <p:nvSpPr>
          <p:cNvPr id="11" name="Text 7"/>
          <p:cNvSpPr/>
          <p:nvPr/>
        </p:nvSpPr>
        <p:spPr>
          <a:xfrm>
            <a:off x="1199555" y="2629972"/>
            <a:ext cx="5965150" cy="145256"/>
          </a:xfrm>
          <a:prstGeom prst="rect">
            <a:avLst/>
          </a:prstGeom>
          <a:noFill/>
          <a:ln/>
        </p:spPr>
        <p:txBody>
          <a:bodyPr wrap="none" lIns="0" tIns="0" rIns="0" bIns="0" rtlCol="0" anchor="t"/>
          <a:lstStyle/>
          <a:p>
            <a:pPr algn="l" indent="0" marL="0">
              <a:lnSpc>
                <a:spcPts val="1100"/>
              </a:lnSpc>
              <a:buNone/>
            </a:pPr>
            <a:r>
              <a:rPr lang="en-US" sz="950" dirty="0">
                <a:solidFill>
                  <a:srgbClr val="3D3838"/>
                </a:solidFill>
                <a:latin typeface="Source Sans 3" pitchFamily="34" charset="0"/>
                <a:ea typeface="Source Sans 3" pitchFamily="34" charset="-122"/>
                <a:cs typeface="Source Sans 3" pitchFamily="34" charset="-120"/>
              </a:rPr>
              <a:t>Comprehensive patient data integration and baseline modeling</a:t>
            </a:r>
            <a:endParaRPr lang="en-US" sz="950" dirty="0"/>
          </a:p>
        </p:txBody>
      </p:sp>
      <p:pic>
        <p:nvPicPr>
          <p:cNvPr id="12" name="Image 2" descr="preencoded.png">    </p:cNvPr>
          <p:cNvPicPr>
            <a:picLocks noChangeAspect="1"/>
          </p:cNvPicPr>
          <p:nvPr/>
        </p:nvPicPr>
        <p:blipFill>
          <a:blip r:embed="rId4"/>
          <a:stretch>
            <a:fillRect/>
          </a:stretch>
        </p:blipFill>
        <p:spPr>
          <a:xfrm>
            <a:off x="944166" y="3071574"/>
            <a:ext cx="370046" cy="1143000"/>
          </a:xfrm>
          <a:prstGeom prst="rect">
            <a:avLst/>
          </a:prstGeom>
        </p:spPr>
      </p:pic>
      <p:sp>
        <p:nvSpPr>
          <p:cNvPr id="13" name="Text 8"/>
          <p:cNvSpPr/>
          <p:nvPr/>
        </p:nvSpPr>
        <p:spPr>
          <a:xfrm>
            <a:off x="1384578" y="3194923"/>
            <a:ext cx="2305288" cy="175141"/>
          </a:xfrm>
          <a:prstGeom prst="rect">
            <a:avLst/>
          </a:prstGeom>
          <a:noFill/>
          <a:ln/>
        </p:spPr>
        <p:txBody>
          <a:bodyPr wrap="none" lIns="0" tIns="0" rIns="0" bIns="0" rtlCol="0" anchor="t"/>
          <a:lstStyle/>
          <a:p>
            <a:pPr algn="l" indent="0" marL="0">
              <a:lnSpc>
                <a:spcPts val="1350"/>
              </a:lnSpc>
              <a:buNone/>
            </a:pPr>
            <a:r>
              <a:rPr lang="en-US" sz="1100" b="1" dirty="0">
                <a:solidFill>
                  <a:srgbClr val="3D3838"/>
                </a:solidFill>
                <a:latin typeface="Montserrat Bold" pitchFamily="34" charset="0"/>
                <a:ea typeface="Montserrat Bold" pitchFamily="34" charset="-122"/>
                <a:cs typeface="Montserrat Bold" pitchFamily="34" charset="-120"/>
              </a:rPr>
              <a:t>Level 2: Bioinformatics Analysis</a:t>
            </a:r>
            <a:endParaRPr lang="en-US" sz="1100" dirty="0"/>
          </a:p>
        </p:txBody>
      </p:sp>
      <p:sp>
        <p:nvSpPr>
          <p:cNvPr id="14" name="Text 9"/>
          <p:cNvSpPr/>
          <p:nvPr/>
        </p:nvSpPr>
        <p:spPr>
          <a:xfrm>
            <a:off x="1384578" y="3440430"/>
            <a:ext cx="5780127" cy="145256"/>
          </a:xfrm>
          <a:prstGeom prst="rect">
            <a:avLst/>
          </a:prstGeom>
          <a:noFill/>
          <a:ln/>
        </p:spPr>
        <p:txBody>
          <a:bodyPr wrap="none" lIns="0" tIns="0" rIns="0" bIns="0" rtlCol="0" anchor="t"/>
          <a:lstStyle/>
          <a:p>
            <a:pPr algn="l" indent="0" marL="0">
              <a:lnSpc>
                <a:spcPts val="1100"/>
              </a:lnSpc>
              <a:buNone/>
            </a:pPr>
            <a:r>
              <a:rPr lang="en-US" sz="950" dirty="0">
                <a:solidFill>
                  <a:srgbClr val="3D3838"/>
                </a:solidFill>
                <a:latin typeface="Source Sans 3" pitchFamily="34" charset="0"/>
                <a:ea typeface="Source Sans 3" pitchFamily="34" charset="-122"/>
                <a:cs typeface="Source Sans 3" pitchFamily="34" charset="-120"/>
              </a:rPr>
              <a:t>Advanced computational analysis of biological data</a:t>
            </a:r>
            <a:endParaRPr lang="en-US" sz="950" dirty="0"/>
          </a:p>
        </p:txBody>
      </p:sp>
      <p:pic>
        <p:nvPicPr>
          <p:cNvPr id="15" name="Image 3" descr="preencoded.png">    </p:cNvPr>
          <p:cNvPicPr>
            <a:picLocks noChangeAspect="1"/>
          </p:cNvPicPr>
          <p:nvPr/>
        </p:nvPicPr>
        <p:blipFill>
          <a:blip r:embed="rId5"/>
          <a:stretch>
            <a:fillRect/>
          </a:stretch>
        </p:blipFill>
        <p:spPr>
          <a:xfrm>
            <a:off x="1129189" y="3882033"/>
            <a:ext cx="370046" cy="1143000"/>
          </a:xfrm>
          <a:prstGeom prst="rect">
            <a:avLst/>
          </a:prstGeom>
        </p:spPr>
      </p:pic>
      <p:sp>
        <p:nvSpPr>
          <p:cNvPr id="16" name="Text 10"/>
          <p:cNvSpPr/>
          <p:nvPr/>
        </p:nvSpPr>
        <p:spPr>
          <a:xfrm>
            <a:off x="1569601" y="4005382"/>
            <a:ext cx="2934057" cy="175141"/>
          </a:xfrm>
          <a:prstGeom prst="rect">
            <a:avLst/>
          </a:prstGeom>
          <a:noFill/>
          <a:ln/>
        </p:spPr>
        <p:txBody>
          <a:bodyPr wrap="none" lIns="0" tIns="0" rIns="0" bIns="0" rtlCol="0" anchor="t"/>
          <a:lstStyle/>
          <a:p>
            <a:pPr algn="l" indent="0" marL="0">
              <a:lnSpc>
                <a:spcPts val="1350"/>
              </a:lnSpc>
              <a:buNone/>
            </a:pPr>
            <a:r>
              <a:rPr lang="en-US" sz="1100" b="1" dirty="0">
                <a:solidFill>
                  <a:srgbClr val="3D3838"/>
                </a:solidFill>
                <a:latin typeface="Montserrat Bold" pitchFamily="34" charset="0"/>
                <a:ea typeface="Montserrat Bold" pitchFamily="34" charset="-122"/>
                <a:cs typeface="Montserrat Bold" pitchFamily="34" charset="-120"/>
              </a:rPr>
              <a:t>Level 3: Molecular &amp; Cellular Description</a:t>
            </a:r>
            <a:endParaRPr lang="en-US" sz="1100" dirty="0"/>
          </a:p>
        </p:txBody>
      </p:sp>
      <p:sp>
        <p:nvSpPr>
          <p:cNvPr id="17" name="Text 11"/>
          <p:cNvSpPr/>
          <p:nvPr/>
        </p:nvSpPr>
        <p:spPr>
          <a:xfrm>
            <a:off x="1569601" y="4250888"/>
            <a:ext cx="5595104" cy="145256"/>
          </a:xfrm>
          <a:prstGeom prst="rect">
            <a:avLst/>
          </a:prstGeom>
          <a:noFill/>
          <a:ln/>
        </p:spPr>
        <p:txBody>
          <a:bodyPr wrap="none" lIns="0" tIns="0" rIns="0" bIns="0" rtlCol="0" anchor="t"/>
          <a:lstStyle/>
          <a:p>
            <a:pPr algn="l" indent="0" marL="0">
              <a:lnSpc>
                <a:spcPts val="1100"/>
              </a:lnSpc>
              <a:buNone/>
            </a:pPr>
            <a:r>
              <a:rPr lang="en-US" sz="950" dirty="0">
                <a:solidFill>
                  <a:srgbClr val="3D3838"/>
                </a:solidFill>
                <a:latin typeface="Source Sans 3" pitchFamily="34" charset="0"/>
                <a:ea typeface="Source Sans 3" pitchFamily="34" charset="-122"/>
                <a:cs typeface="Source Sans 3" pitchFamily="34" charset="-120"/>
              </a:rPr>
              <a:t>Detailed characterization at molecular and cellular levels</a:t>
            </a:r>
            <a:endParaRPr lang="en-US" sz="950" dirty="0"/>
          </a:p>
        </p:txBody>
      </p:sp>
      <p:pic>
        <p:nvPicPr>
          <p:cNvPr id="18" name="Image 4" descr="preencoded.png">    </p:cNvPr>
          <p:cNvPicPr>
            <a:picLocks noChangeAspect="1"/>
          </p:cNvPicPr>
          <p:nvPr/>
        </p:nvPicPr>
        <p:blipFill>
          <a:blip r:embed="rId6"/>
          <a:stretch>
            <a:fillRect/>
          </a:stretch>
        </p:blipFill>
        <p:spPr>
          <a:xfrm>
            <a:off x="1314212" y="4692491"/>
            <a:ext cx="370046" cy="1143000"/>
          </a:xfrm>
          <a:prstGeom prst="rect">
            <a:avLst/>
          </a:prstGeom>
        </p:spPr>
      </p:pic>
      <p:sp>
        <p:nvSpPr>
          <p:cNvPr id="19" name="Text 12"/>
          <p:cNvSpPr/>
          <p:nvPr/>
        </p:nvSpPr>
        <p:spPr>
          <a:xfrm>
            <a:off x="1754624" y="4815840"/>
            <a:ext cx="2377083" cy="175141"/>
          </a:xfrm>
          <a:prstGeom prst="rect">
            <a:avLst/>
          </a:prstGeom>
          <a:noFill/>
          <a:ln/>
        </p:spPr>
        <p:txBody>
          <a:bodyPr wrap="none" lIns="0" tIns="0" rIns="0" bIns="0" rtlCol="0" anchor="t"/>
          <a:lstStyle/>
          <a:p>
            <a:pPr algn="l" indent="0" marL="0">
              <a:lnSpc>
                <a:spcPts val="1350"/>
              </a:lnSpc>
              <a:buNone/>
            </a:pPr>
            <a:r>
              <a:rPr lang="en-US" sz="1100" b="1" dirty="0">
                <a:solidFill>
                  <a:srgbClr val="3D3838"/>
                </a:solidFill>
                <a:latin typeface="Montserrat Bold" pitchFamily="34" charset="0"/>
                <a:ea typeface="Montserrat Bold" pitchFamily="34" charset="-122"/>
                <a:cs typeface="Montserrat Bold" pitchFamily="34" charset="-120"/>
              </a:rPr>
              <a:t>Level 4: Pathology Identification</a:t>
            </a:r>
            <a:endParaRPr lang="en-US" sz="1100" dirty="0"/>
          </a:p>
        </p:txBody>
      </p:sp>
      <p:sp>
        <p:nvSpPr>
          <p:cNvPr id="20" name="Text 13"/>
          <p:cNvSpPr/>
          <p:nvPr/>
        </p:nvSpPr>
        <p:spPr>
          <a:xfrm>
            <a:off x="1754624" y="5061347"/>
            <a:ext cx="5410081" cy="145256"/>
          </a:xfrm>
          <a:prstGeom prst="rect">
            <a:avLst/>
          </a:prstGeom>
          <a:noFill/>
          <a:ln/>
        </p:spPr>
        <p:txBody>
          <a:bodyPr wrap="none" lIns="0" tIns="0" rIns="0" bIns="0" rtlCol="0" anchor="t"/>
          <a:lstStyle/>
          <a:p>
            <a:pPr algn="l" indent="0" marL="0">
              <a:lnSpc>
                <a:spcPts val="1100"/>
              </a:lnSpc>
              <a:buNone/>
            </a:pPr>
            <a:r>
              <a:rPr lang="en-US" sz="950" dirty="0">
                <a:solidFill>
                  <a:srgbClr val="3D3838"/>
                </a:solidFill>
                <a:latin typeface="Source Sans 3" pitchFamily="34" charset="0"/>
                <a:ea typeface="Source Sans 3" pitchFamily="34" charset="-122"/>
                <a:cs typeface="Source Sans 3" pitchFamily="34" charset="-120"/>
              </a:rPr>
              <a:t>Structural genetic combination pathology detection</a:t>
            </a:r>
            <a:endParaRPr lang="en-US" sz="950" dirty="0"/>
          </a:p>
        </p:txBody>
      </p:sp>
      <p:pic>
        <p:nvPicPr>
          <p:cNvPr id="21" name="Image 5" descr="preencoded.png">    </p:cNvPr>
          <p:cNvPicPr>
            <a:picLocks noChangeAspect="1"/>
          </p:cNvPicPr>
          <p:nvPr/>
        </p:nvPicPr>
        <p:blipFill>
          <a:blip r:embed="rId7"/>
          <a:stretch>
            <a:fillRect/>
          </a:stretch>
        </p:blipFill>
        <p:spPr>
          <a:xfrm>
            <a:off x="1129189" y="5502950"/>
            <a:ext cx="370046" cy="1143000"/>
          </a:xfrm>
          <a:prstGeom prst="rect">
            <a:avLst/>
          </a:prstGeom>
        </p:spPr>
      </p:pic>
      <p:sp>
        <p:nvSpPr>
          <p:cNvPr id="22" name="Text 14"/>
          <p:cNvSpPr/>
          <p:nvPr/>
        </p:nvSpPr>
        <p:spPr>
          <a:xfrm>
            <a:off x="1569601" y="5626298"/>
            <a:ext cx="2096929" cy="175141"/>
          </a:xfrm>
          <a:prstGeom prst="rect">
            <a:avLst/>
          </a:prstGeom>
          <a:noFill/>
          <a:ln/>
        </p:spPr>
        <p:txBody>
          <a:bodyPr wrap="none" lIns="0" tIns="0" rIns="0" bIns="0" rtlCol="0" anchor="t"/>
          <a:lstStyle/>
          <a:p>
            <a:pPr algn="l" indent="0" marL="0">
              <a:lnSpc>
                <a:spcPts val="1350"/>
              </a:lnSpc>
              <a:buNone/>
            </a:pPr>
            <a:r>
              <a:rPr lang="en-US" sz="1100" b="1" dirty="0">
                <a:solidFill>
                  <a:srgbClr val="3D3838"/>
                </a:solidFill>
                <a:latin typeface="Montserrat Bold" pitchFamily="34" charset="0"/>
                <a:ea typeface="Montserrat Bold" pitchFamily="34" charset="-122"/>
                <a:cs typeface="Montserrat Bold" pitchFamily="34" charset="-120"/>
              </a:rPr>
              <a:t>Level 5: Pathology Diagnosis</a:t>
            </a:r>
            <a:endParaRPr lang="en-US" sz="1100" dirty="0"/>
          </a:p>
        </p:txBody>
      </p:sp>
      <p:sp>
        <p:nvSpPr>
          <p:cNvPr id="23" name="Text 15"/>
          <p:cNvSpPr/>
          <p:nvPr/>
        </p:nvSpPr>
        <p:spPr>
          <a:xfrm>
            <a:off x="1569601" y="5871805"/>
            <a:ext cx="5595104" cy="145256"/>
          </a:xfrm>
          <a:prstGeom prst="rect">
            <a:avLst/>
          </a:prstGeom>
          <a:noFill/>
          <a:ln/>
        </p:spPr>
        <p:txBody>
          <a:bodyPr wrap="none" lIns="0" tIns="0" rIns="0" bIns="0" rtlCol="0" anchor="t"/>
          <a:lstStyle/>
          <a:p>
            <a:pPr algn="l" indent="0" marL="0">
              <a:lnSpc>
                <a:spcPts val="1100"/>
              </a:lnSpc>
              <a:buNone/>
            </a:pPr>
            <a:r>
              <a:rPr lang="en-US" sz="950" dirty="0">
                <a:solidFill>
                  <a:srgbClr val="3D3838"/>
                </a:solidFill>
                <a:latin typeface="Source Sans 3" pitchFamily="34" charset="0"/>
                <a:ea typeface="Source Sans 3" pitchFamily="34" charset="-122"/>
                <a:cs typeface="Source Sans 3" pitchFamily="34" charset="-120"/>
              </a:rPr>
              <a:t>Functional molecular and cellular diagnosis</a:t>
            </a:r>
            <a:endParaRPr lang="en-US" sz="950" dirty="0"/>
          </a:p>
        </p:txBody>
      </p:sp>
      <p:pic>
        <p:nvPicPr>
          <p:cNvPr id="24" name="Image 6" descr="preencoded.png">    </p:cNvPr>
          <p:cNvPicPr>
            <a:picLocks noChangeAspect="1"/>
          </p:cNvPicPr>
          <p:nvPr/>
        </p:nvPicPr>
        <p:blipFill>
          <a:blip r:embed="rId8"/>
          <a:stretch>
            <a:fillRect/>
          </a:stretch>
        </p:blipFill>
        <p:spPr>
          <a:xfrm>
            <a:off x="944166" y="6313408"/>
            <a:ext cx="370046" cy="1143000"/>
          </a:xfrm>
          <a:prstGeom prst="rect">
            <a:avLst/>
          </a:prstGeom>
        </p:spPr>
      </p:pic>
      <p:sp>
        <p:nvSpPr>
          <p:cNvPr id="25" name="Text 16"/>
          <p:cNvSpPr/>
          <p:nvPr/>
        </p:nvSpPr>
        <p:spPr>
          <a:xfrm>
            <a:off x="1384578" y="6436757"/>
            <a:ext cx="2149554" cy="175141"/>
          </a:xfrm>
          <a:prstGeom prst="rect">
            <a:avLst/>
          </a:prstGeom>
          <a:noFill/>
          <a:ln/>
        </p:spPr>
        <p:txBody>
          <a:bodyPr wrap="none" lIns="0" tIns="0" rIns="0" bIns="0" rtlCol="0" anchor="t"/>
          <a:lstStyle/>
          <a:p>
            <a:pPr algn="l" indent="0" marL="0">
              <a:lnSpc>
                <a:spcPts val="1350"/>
              </a:lnSpc>
              <a:buNone/>
            </a:pPr>
            <a:r>
              <a:rPr lang="en-US" sz="1100" b="1" dirty="0">
                <a:solidFill>
                  <a:srgbClr val="3D3838"/>
                </a:solidFill>
                <a:latin typeface="Montserrat Bold" pitchFamily="34" charset="0"/>
                <a:ea typeface="Montserrat Bold" pitchFamily="34" charset="-122"/>
                <a:cs typeface="Montserrat Bold" pitchFamily="34" charset="-120"/>
              </a:rPr>
              <a:t>Level 6: Diagnostic Prognosis</a:t>
            </a:r>
            <a:endParaRPr lang="en-US" sz="1100" dirty="0"/>
          </a:p>
        </p:txBody>
      </p:sp>
      <p:sp>
        <p:nvSpPr>
          <p:cNvPr id="26" name="Text 17"/>
          <p:cNvSpPr/>
          <p:nvPr/>
        </p:nvSpPr>
        <p:spPr>
          <a:xfrm>
            <a:off x="1384578" y="6682264"/>
            <a:ext cx="5780127" cy="145256"/>
          </a:xfrm>
          <a:prstGeom prst="rect">
            <a:avLst/>
          </a:prstGeom>
          <a:noFill/>
          <a:ln/>
        </p:spPr>
        <p:txBody>
          <a:bodyPr wrap="none" lIns="0" tIns="0" rIns="0" bIns="0" rtlCol="0" anchor="t"/>
          <a:lstStyle/>
          <a:p>
            <a:pPr algn="l" indent="0" marL="0">
              <a:lnSpc>
                <a:spcPts val="1100"/>
              </a:lnSpc>
              <a:buNone/>
            </a:pPr>
            <a:r>
              <a:rPr lang="en-US" sz="950" dirty="0">
                <a:solidFill>
                  <a:srgbClr val="3D3838"/>
                </a:solidFill>
                <a:latin typeface="Source Sans 3" pitchFamily="34" charset="0"/>
                <a:ea typeface="Source Sans 3" pitchFamily="34" charset="-122"/>
                <a:cs typeface="Source Sans 3" pitchFamily="34" charset="-120"/>
              </a:rPr>
              <a:t>Predictive simulation of disease progression</a:t>
            </a:r>
            <a:endParaRPr lang="en-US" sz="950" dirty="0"/>
          </a:p>
        </p:txBody>
      </p:sp>
      <p:sp>
        <p:nvSpPr>
          <p:cNvPr id="27" name="Text 18"/>
          <p:cNvSpPr/>
          <p:nvPr/>
        </p:nvSpPr>
        <p:spPr>
          <a:xfrm>
            <a:off x="7473315" y="1798677"/>
            <a:ext cx="2301954" cy="210264"/>
          </a:xfrm>
          <a:prstGeom prst="rect">
            <a:avLst/>
          </a:prstGeom>
          <a:noFill/>
          <a:ln/>
        </p:spPr>
        <p:txBody>
          <a:bodyPr wrap="none" lIns="0" tIns="0" rIns="0" bIns="0" rtlCol="0" anchor="t"/>
          <a:lstStyle/>
          <a:p>
            <a:pPr algn="l" indent="0" marL="0">
              <a:lnSpc>
                <a:spcPts val="1650"/>
              </a:lnSpc>
              <a:buNone/>
            </a:pPr>
            <a:r>
              <a:rPr lang="en-US" sz="1300" b="1" dirty="0">
                <a:solidFill>
                  <a:srgbClr val="000000"/>
                </a:solidFill>
                <a:latin typeface="Montserrat Bold" pitchFamily="34" charset="0"/>
                <a:ea typeface="Montserrat Bold" pitchFamily="34" charset="-122"/>
                <a:cs typeface="Montserrat Bold" pitchFamily="34" charset="-120"/>
              </a:rPr>
              <a:t>Therapeutics Architecture</a:t>
            </a:r>
            <a:endParaRPr lang="en-US" sz="1300" dirty="0"/>
          </a:p>
        </p:txBody>
      </p:sp>
      <p:sp>
        <p:nvSpPr>
          <p:cNvPr id="28" name="Text 19"/>
          <p:cNvSpPr/>
          <p:nvPr/>
        </p:nvSpPr>
        <p:spPr>
          <a:xfrm>
            <a:off x="7473315" y="2079308"/>
            <a:ext cx="6405563" cy="145256"/>
          </a:xfrm>
          <a:prstGeom prst="rect">
            <a:avLst/>
          </a:prstGeom>
          <a:noFill/>
          <a:ln/>
        </p:spPr>
        <p:txBody>
          <a:bodyPr wrap="none" lIns="0" tIns="0" rIns="0" bIns="0" rtlCol="0" anchor="t"/>
          <a:lstStyle/>
          <a:p>
            <a:pPr algn="l" indent="0" marL="0">
              <a:lnSpc>
                <a:spcPts val="1100"/>
              </a:lnSpc>
              <a:buNone/>
            </a:pPr>
            <a:r>
              <a:rPr lang="en-US" sz="950" b="1" dirty="0">
                <a:solidFill>
                  <a:srgbClr val="3D3838"/>
                </a:solidFill>
                <a:latin typeface="Source Sans 3" pitchFamily="34" charset="0"/>
                <a:ea typeface="Source Sans 3" pitchFamily="34" charset="-122"/>
                <a:cs typeface="Source Sans 3" pitchFamily="34" charset="-120"/>
              </a:rPr>
              <a:t>Levels 7-12: From Treatment to Population Health</a:t>
            </a:r>
            <a:endParaRPr lang="en-US" sz="950" dirty="0"/>
          </a:p>
        </p:txBody>
      </p:sp>
      <p:pic>
        <p:nvPicPr>
          <p:cNvPr id="29" name="Image 7" descr="preencoded.png">    </p:cNvPr>
          <p:cNvPicPr>
            <a:picLocks noChangeAspect="1"/>
          </p:cNvPicPr>
          <p:nvPr/>
        </p:nvPicPr>
        <p:blipFill>
          <a:blip r:embed="rId9"/>
          <a:stretch>
            <a:fillRect/>
          </a:stretch>
        </p:blipFill>
        <p:spPr>
          <a:xfrm>
            <a:off x="7473315" y="2303740"/>
            <a:ext cx="370046" cy="1143000"/>
          </a:xfrm>
          <a:prstGeom prst="rect">
            <a:avLst/>
          </a:prstGeom>
        </p:spPr>
      </p:pic>
      <p:sp>
        <p:nvSpPr>
          <p:cNvPr id="30" name="Text 20"/>
          <p:cNvSpPr/>
          <p:nvPr/>
        </p:nvSpPr>
        <p:spPr>
          <a:xfrm>
            <a:off x="7913727" y="2427089"/>
            <a:ext cx="2504718" cy="175141"/>
          </a:xfrm>
          <a:prstGeom prst="rect">
            <a:avLst/>
          </a:prstGeom>
          <a:noFill/>
          <a:ln/>
        </p:spPr>
        <p:txBody>
          <a:bodyPr wrap="none" lIns="0" tIns="0" rIns="0" bIns="0" rtlCol="0" anchor="t"/>
          <a:lstStyle/>
          <a:p>
            <a:pPr algn="l" indent="0" marL="0">
              <a:lnSpc>
                <a:spcPts val="1350"/>
              </a:lnSpc>
              <a:buNone/>
            </a:pPr>
            <a:r>
              <a:rPr lang="en-US" sz="1100" b="1" dirty="0">
                <a:solidFill>
                  <a:srgbClr val="3D3838"/>
                </a:solidFill>
                <a:latin typeface="Montserrat Bold" pitchFamily="34" charset="0"/>
                <a:ea typeface="Montserrat Bold" pitchFamily="34" charset="-122"/>
                <a:cs typeface="Montserrat Bold" pitchFamily="34" charset="-120"/>
              </a:rPr>
              <a:t>Level 7: General Therapy Solutions</a:t>
            </a:r>
            <a:endParaRPr lang="en-US" sz="1100" dirty="0"/>
          </a:p>
        </p:txBody>
      </p:sp>
      <p:sp>
        <p:nvSpPr>
          <p:cNvPr id="31" name="Text 21"/>
          <p:cNvSpPr/>
          <p:nvPr/>
        </p:nvSpPr>
        <p:spPr>
          <a:xfrm>
            <a:off x="7913727" y="2672596"/>
            <a:ext cx="5965150" cy="145256"/>
          </a:xfrm>
          <a:prstGeom prst="rect">
            <a:avLst/>
          </a:prstGeom>
          <a:noFill/>
          <a:ln/>
        </p:spPr>
        <p:txBody>
          <a:bodyPr wrap="none" lIns="0" tIns="0" rIns="0" bIns="0" rtlCol="0" anchor="t"/>
          <a:lstStyle/>
          <a:p>
            <a:pPr algn="l" indent="0" marL="0">
              <a:lnSpc>
                <a:spcPts val="1100"/>
              </a:lnSpc>
              <a:buNone/>
            </a:pPr>
            <a:r>
              <a:rPr lang="en-US" sz="950" dirty="0">
                <a:solidFill>
                  <a:srgbClr val="3D3838"/>
                </a:solidFill>
                <a:latin typeface="Source Sans 3" pitchFamily="34" charset="0"/>
                <a:ea typeface="Source Sans 3" pitchFamily="34" charset="-122"/>
                <a:cs typeface="Source Sans 3" pitchFamily="34" charset="-120"/>
              </a:rPr>
              <a:t>Broad therapeutic option identification</a:t>
            </a:r>
            <a:endParaRPr lang="en-US" sz="950" dirty="0"/>
          </a:p>
        </p:txBody>
      </p:sp>
      <p:pic>
        <p:nvPicPr>
          <p:cNvPr id="32" name="Image 8" descr="preencoded.png">    </p:cNvPr>
          <p:cNvPicPr>
            <a:picLocks noChangeAspect="1"/>
          </p:cNvPicPr>
          <p:nvPr/>
        </p:nvPicPr>
        <p:blipFill>
          <a:blip r:embed="rId10"/>
          <a:stretch>
            <a:fillRect/>
          </a:stretch>
        </p:blipFill>
        <p:spPr>
          <a:xfrm>
            <a:off x="7658338" y="3114199"/>
            <a:ext cx="370046" cy="1143000"/>
          </a:xfrm>
          <a:prstGeom prst="rect">
            <a:avLst/>
          </a:prstGeom>
        </p:spPr>
      </p:pic>
      <p:sp>
        <p:nvSpPr>
          <p:cNvPr id="33" name="Text 22"/>
          <p:cNvSpPr/>
          <p:nvPr/>
        </p:nvSpPr>
        <p:spPr>
          <a:xfrm>
            <a:off x="8098750" y="3237548"/>
            <a:ext cx="2365653" cy="175141"/>
          </a:xfrm>
          <a:prstGeom prst="rect">
            <a:avLst/>
          </a:prstGeom>
          <a:noFill/>
          <a:ln/>
        </p:spPr>
        <p:txBody>
          <a:bodyPr wrap="none" lIns="0" tIns="0" rIns="0" bIns="0" rtlCol="0" anchor="t"/>
          <a:lstStyle/>
          <a:p>
            <a:pPr algn="l" indent="0" marL="0">
              <a:lnSpc>
                <a:spcPts val="1350"/>
              </a:lnSpc>
              <a:buNone/>
            </a:pPr>
            <a:r>
              <a:rPr lang="en-US" sz="1100" b="1" dirty="0">
                <a:solidFill>
                  <a:srgbClr val="3D3838"/>
                </a:solidFill>
                <a:latin typeface="Montserrat Bold" pitchFamily="34" charset="0"/>
                <a:ea typeface="Montserrat Bold" pitchFamily="34" charset="-122"/>
                <a:cs typeface="Montserrat Bold" pitchFamily="34" charset="-120"/>
              </a:rPr>
              <a:t>Level 8: Unique Therapy Genesis</a:t>
            </a:r>
            <a:endParaRPr lang="en-US" sz="1100" dirty="0"/>
          </a:p>
        </p:txBody>
      </p:sp>
      <p:sp>
        <p:nvSpPr>
          <p:cNvPr id="34" name="Text 23"/>
          <p:cNvSpPr/>
          <p:nvPr/>
        </p:nvSpPr>
        <p:spPr>
          <a:xfrm>
            <a:off x="8098750" y="3483054"/>
            <a:ext cx="5780127" cy="145256"/>
          </a:xfrm>
          <a:prstGeom prst="rect">
            <a:avLst/>
          </a:prstGeom>
          <a:noFill/>
          <a:ln/>
        </p:spPr>
        <p:txBody>
          <a:bodyPr wrap="none" lIns="0" tIns="0" rIns="0" bIns="0" rtlCol="0" anchor="t"/>
          <a:lstStyle/>
          <a:p>
            <a:pPr algn="l" indent="0" marL="0">
              <a:lnSpc>
                <a:spcPts val="1100"/>
              </a:lnSpc>
              <a:buNone/>
            </a:pPr>
            <a:r>
              <a:rPr lang="en-US" sz="950" dirty="0">
                <a:solidFill>
                  <a:srgbClr val="3D3838"/>
                </a:solidFill>
                <a:latin typeface="Source Sans 3" pitchFamily="34" charset="0"/>
                <a:ea typeface="Source Sans 3" pitchFamily="34" charset="-122"/>
                <a:cs typeface="Source Sans 3" pitchFamily="34" charset="-120"/>
              </a:rPr>
              <a:t>Creation of patient-specific treatment approaches</a:t>
            </a:r>
            <a:endParaRPr lang="en-US" sz="950" dirty="0"/>
          </a:p>
        </p:txBody>
      </p:sp>
      <p:pic>
        <p:nvPicPr>
          <p:cNvPr id="35" name="Image 9" descr="preencoded.png">    </p:cNvPr>
          <p:cNvPicPr>
            <a:picLocks noChangeAspect="1"/>
          </p:cNvPicPr>
          <p:nvPr/>
        </p:nvPicPr>
        <p:blipFill>
          <a:blip r:embed="rId11"/>
          <a:stretch>
            <a:fillRect/>
          </a:stretch>
        </p:blipFill>
        <p:spPr>
          <a:xfrm>
            <a:off x="7843361" y="3924657"/>
            <a:ext cx="370046" cy="1143000"/>
          </a:xfrm>
          <a:prstGeom prst="rect">
            <a:avLst/>
          </a:prstGeom>
        </p:spPr>
      </p:pic>
      <p:sp>
        <p:nvSpPr>
          <p:cNvPr id="36" name="Text 24"/>
          <p:cNvSpPr/>
          <p:nvPr/>
        </p:nvSpPr>
        <p:spPr>
          <a:xfrm>
            <a:off x="8283773" y="4048006"/>
            <a:ext cx="1759506" cy="175141"/>
          </a:xfrm>
          <a:prstGeom prst="rect">
            <a:avLst/>
          </a:prstGeom>
          <a:noFill/>
          <a:ln/>
        </p:spPr>
        <p:txBody>
          <a:bodyPr wrap="none" lIns="0" tIns="0" rIns="0" bIns="0" rtlCol="0" anchor="t"/>
          <a:lstStyle/>
          <a:p>
            <a:pPr algn="l" indent="0" marL="0">
              <a:lnSpc>
                <a:spcPts val="1350"/>
              </a:lnSpc>
              <a:buNone/>
            </a:pPr>
            <a:r>
              <a:rPr lang="en-US" sz="1100" b="1" dirty="0">
                <a:solidFill>
                  <a:srgbClr val="3D3838"/>
                </a:solidFill>
                <a:latin typeface="Montserrat Bold" pitchFamily="34" charset="0"/>
                <a:ea typeface="Montserrat Bold" pitchFamily="34" charset="-122"/>
                <a:cs typeface="Montserrat Bold" pitchFamily="34" charset="-120"/>
              </a:rPr>
              <a:t>Level 9: Therapy Testing</a:t>
            </a:r>
            <a:endParaRPr lang="en-US" sz="1100" dirty="0"/>
          </a:p>
        </p:txBody>
      </p:sp>
      <p:sp>
        <p:nvSpPr>
          <p:cNvPr id="37" name="Text 25"/>
          <p:cNvSpPr/>
          <p:nvPr/>
        </p:nvSpPr>
        <p:spPr>
          <a:xfrm>
            <a:off x="8283773" y="4293513"/>
            <a:ext cx="5595104" cy="145256"/>
          </a:xfrm>
          <a:prstGeom prst="rect">
            <a:avLst/>
          </a:prstGeom>
          <a:noFill/>
          <a:ln/>
        </p:spPr>
        <p:txBody>
          <a:bodyPr wrap="none" lIns="0" tIns="0" rIns="0" bIns="0" rtlCol="0" anchor="t"/>
          <a:lstStyle/>
          <a:p>
            <a:pPr algn="l" indent="0" marL="0">
              <a:lnSpc>
                <a:spcPts val="1100"/>
              </a:lnSpc>
              <a:buNone/>
            </a:pPr>
            <a:r>
              <a:rPr lang="en-US" sz="950" dirty="0">
                <a:solidFill>
                  <a:srgbClr val="3D3838"/>
                </a:solidFill>
                <a:latin typeface="Source Sans 3" pitchFamily="34" charset="0"/>
                <a:ea typeface="Source Sans 3" pitchFamily="34" charset="-122"/>
                <a:cs typeface="Source Sans 3" pitchFamily="34" charset="-120"/>
              </a:rPr>
              <a:t>Simulation and validation of treatment options</a:t>
            </a:r>
            <a:endParaRPr lang="en-US" sz="950" dirty="0"/>
          </a:p>
        </p:txBody>
      </p:sp>
      <p:pic>
        <p:nvPicPr>
          <p:cNvPr id="38" name="Image 10" descr="preencoded.png">    </p:cNvPr>
          <p:cNvPicPr>
            <a:picLocks noChangeAspect="1"/>
          </p:cNvPicPr>
          <p:nvPr/>
        </p:nvPicPr>
        <p:blipFill>
          <a:blip r:embed="rId12"/>
          <a:stretch>
            <a:fillRect/>
          </a:stretch>
        </p:blipFill>
        <p:spPr>
          <a:xfrm>
            <a:off x="8028384" y="4735116"/>
            <a:ext cx="370046" cy="1143000"/>
          </a:xfrm>
          <a:prstGeom prst="rect">
            <a:avLst/>
          </a:prstGeom>
        </p:spPr>
      </p:pic>
      <p:sp>
        <p:nvSpPr>
          <p:cNvPr id="39" name="Text 26"/>
          <p:cNvSpPr/>
          <p:nvPr/>
        </p:nvSpPr>
        <p:spPr>
          <a:xfrm>
            <a:off x="8468797" y="4858464"/>
            <a:ext cx="2043351" cy="175141"/>
          </a:xfrm>
          <a:prstGeom prst="rect">
            <a:avLst/>
          </a:prstGeom>
          <a:noFill/>
          <a:ln/>
        </p:spPr>
        <p:txBody>
          <a:bodyPr wrap="none" lIns="0" tIns="0" rIns="0" bIns="0" rtlCol="0" anchor="t"/>
          <a:lstStyle/>
          <a:p>
            <a:pPr algn="l" indent="0" marL="0">
              <a:lnSpc>
                <a:spcPts val="1350"/>
              </a:lnSpc>
              <a:buNone/>
            </a:pPr>
            <a:r>
              <a:rPr lang="en-US" sz="1100" b="1" dirty="0">
                <a:solidFill>
                  <a:srgbClr val="3D3838"/>
                </a:solidFill>
                <a:latin typeface="Montserrat Bold" pitchFamily="34" charset="0"/>
                <a:ea typeface="Montserrat Bold" pitchFamily="34" charset="-122"/>
                <a:cs typeface="Montserrat Bold" pitchFamily="34" charset="-120"/>
              </a:rPr>
              <a:t>Level 10: Therapy Prediction</a:t>
            </a:r>
            <a:endParaRPr lang="en-US" sz="1100" dirty="0"/>
          </a:p>
        </p:txBody>
      </p:sp>
      <p:sp>
        <p:nvSpPr>
          <p:cNvPr id="40" name="Text 27"/>
          <p:cNvSpPr/>
          <p:nvPr/>
        </p:nvSpPr>
        <p:spPr>
          <a:xfrm>
            <a:off x="8468797" y="5103971"/>
            <a:ext cx="5410081" cy="145256"/>
          </a:xfrm>
          <a:prstGeom prst="rect">
            <a:avLst/>
          </a:prstGeom>
          <a:noFill/>
          <a:ln/>
        </p:spPr>
        <p:txBody>
          <a:bodyPr wrap="none" lIns="0" tIns="0" rIns="0" bIns="0" rtlCol="0" anchor="t"/>
          <a:lstStyle/>
          <a:p>
            <a:pPr algn="l" indent="0" marL="0">
              <a:lnSpc>
                <a:spcPts val="1100"/>
              </a:lnSpc>
              <a:buNone/>
            </a:pPr>
            <a:r>
              <a:rPr lang="en-US" sz="950" dirty="0">
                <a:solidFill>
                  <a:srgbClr val="3D3838"/>
                </a:solidFill>
                <a:latin typeface="Source Sans 3" pitchFamily="34" charset="0"/>
                <a:ea typeface="Source Sans 3" pitchFamily="34" charset="-122"/>
                <a:cs typeface="Source Sans 3" pitchFamily="34" charset="-120"/>
              </a:rPr>
              <a:t>Outcome scenario modeling and optimization</a:t>
            </a:r>
            <a:endParaRPr lang="en-US" sz="950" dirty="0"/>
          </a:p>
        </p:txBody>
      </p:sp>
      <p:pic>
        <p:nvPicPr>
          <p:cNvPr id="41" name="Image 11" descr="preencoded.png">    </p:cNvPr>
          <p:cNvPicPr>
            <a:picLocks noChangeAspect="1"/>
          </p:cNvPicPr>
          <p:nvPr/>
        </p:nvPicPr>
        <p:blipFill>
          <a:blip r:embed="rId13"/>
          <a:stretch>
            <a:fillRect/>
          </a:stretch>
        </p:blipFill>
        <p:spPr>
          <a:xfrm>
            <a:off x="7843361" y="5545574"/>
            <a:ext cx="370046" cy="1143000"/>
          </a:xfrm>
          <a:prstGeom prst="rect">
            <a:avLst/>
          </a:prstGeom>
        </p:spPr>
      </p:pic>
      <p:sp>
        <p:nvSpPr>
          <p:cNvPr id="42" name="Text 28"/>
          <p:cNvSpPr/>
          <p:nvPr/>
        </p:nvSpPr>
        <p:spPr>
          <a:xfrm>
            <a:off x="8283773" y="5668923"/>
            <a:ext cx="2208133" cy="175141"/>
          </a:xfrm>
          <a:prstGeom prst="rect">
            <a:avLst/>
          </a:prstGeom>
          <a:noFill/>
          <a:ln/>
        </p:spPr>
        <p:txBody>
          <a:bodyPr wrap="none" lIns="0" tIns="0" rIns="0" bIns="0" rtlCol="0" anchor="t"/>
          <a:lstStyle/>
          <a:p>
            <a:pPr algn="l" indent="0" marL="0">
              <a:lnSpc>
                <a:spcPts val="1350"/>
              </a:lnSpc>
              <a:buNone/>
            </a:pPr>
            <a:r>
              <a:rPr lang="en-US" sz="1100" b="1" dirty="0">
                <a:solidFill>
                  <a:srgbClr val="3D3838"/>
                </a:solidFill>
                <a:latin typeface="Montserrat Bold" pitchFamily="34" charset="0"/>
                <a:ea typeface="Montserrat Bold" pitchFamily="34" charset="-122"/>
                <a:cs typeface="Montserrat Bold" pitchFamily="34" charset="-120"/>
              </a:rPr>
              <a:t>Level 11: Unified Patient Model</a:t>
            </a:r>
            <a:endParaRPr lang="en-US" sz="1100" dirty="0"/>
          </a:p>
        </p:txBody>
      </p:sp>
      <p:sp>
        <p:nvSpPr>
          <p:cNvPr id="43" name="Text 29"/>
          <p:cNvSpPr/>
          <p:nvPr/>
        </p:nvSpPr>
        <p:spPr>
          <a:xfrm>
            <a:off x="8283773" y="5914430"/>
            <a:ext cx="5595104" cy="145256"/>
          </a:xfrm>
          <a:prstGeom prst="rect">
            <a:avLst/>
          </a:prstGeom>
          <a:noFill/>
          <a:ln/>
        </p:spPr>
        <p:txBody>
          <a:bodyPr wrap="none" lIns="0" tIns="0" rIns="0" bIns="0" rtlCol="0" anchor="t"/>
          <a:lstStyle/>
          <a:p>
            <a:pPr algn="l" indent="0" marL="0">
              <a:lnSpc>
                <a:spcPts val="1100"/>
              </a:lnSpc>
              <a:buNone/>
            </a:pPr>
            <a:r>
              <a:rPr lang="en-US" sz="950" dirty="0">
                <a:solidFill>
                  <a:srgbClr val="3D3838"/>
                </a:solidFill>
                <a:latin typeface="Source Sans 3" pitchFamily="34" charset="0"/>
                <a:ea typeface="Source Sans 3" pitchFamily="34" charset="-122"/>
                <a:cs typeface="Source Sans 3" pitchFamily="34" charset="-120"/>
              </a:rPr>
              <a:t>Comprehensive individual health representation</a:t>
            </a:r>
            <a:endParaRPr lang="en-US" sz="950" dirty="0"/>
          </a:p>
        </p:txBody>
      </p:sp>
      <p:pic>
        <p:nvPicPr>
          <p:cNvPr id="44" name="Image 12" descr="preencoded.png">    </p:cNvPr>
          <p:cNvPicPr>
            <a:picLocks noChangeAspect="1"/>
          </p:cNvPicPr>
          <p:nvPr/>
        </p:nvPicPr>
        <p:blipFill>
          <a:blip r:embed="rId14"/>
          <a:stretch>
            <a:fillRect/>
          </a:stretch>
        </p:blipFill>
        <p:spPr>
          <a:xfrm>
            <a:off x="7658338" y="6356032"/>
            <a:ext cx="370046" cy="1143000"/>
          </a:xfrm>
          <a:prstGeom prst="rect">
            <a:avLst/>
          </a:prstGeom>
        </p:spPr>
      </p:pic>
      <p:sp>
        <p:nvSpPr>
          <p:cNvPr id="45" name="Text 30"/>
          <p:cNvSpPr/>
          <p:nvPr/>
        </p:nvSpPr>
        <p:spPr>
          <a:xfrm>
            <a:off x="8098750" y="6479381"/>
            <a:ext cx="1934528" cy="175141"/>
          </a:xfrm>
          <a:prstGeom prst="rect">
            <a:avLst/>
          </a:prstGeom>
          <a:noFill/>
          <a:ln/>
        </p:spPr>
        <p:txBody>
          <a:bodyPr wrap="none" lIns="0" tIns="0" rIns="0" bIns="0" rtlCol="0" anchor="t"/>
          <a:lstStyle/>
          <a:p>
            <a:pPr algn="l" indent="0" marL="0">
              <a:lnSpc>
                <a:spcPts val="1350"/>
              </a:lnSpc>
              <a:buNone/>
            </a:pPr>
            <a:r>
              <a:rPr lang="en-US" sz="1100" b="1" dirty="0">
                <a:solidFill>
                  <a:srgbClr val="3D3838"/>
                </a:solidFill>
                <a:latin typeface="Montserrat Bold" pitchFamily="34" charset="0"/>
                <a:ea typeface="Montserrat Bold" pitchFamily="34" charset="-122"/>
                <a:cs typeface="Montserrat Bold" pitchFamily="34" charset="-120"/>
              </a:rPr>
              <a:t>Level 12: Population Model</a:t>
            </a:r>
            <a:endParaRPr lang="en-US" sz="1100" dirty="0"/>
          </a:p>
        </p:txBody>
      </p:sp>
      <p:sp>
        <p:nvSpPr>
          <p:cNvPr id="46" name="Text 31"/>
          <p:cNvSpPr/>
          <p:nvPr/>
        </p:nvSpPr>
        <p:spPr>
          <a:xfrm>
            <a:off x="8098750" y="6724888"/>
            <a:ext cx="5780127" cy="145256"/>
          </a:xfrm>
          <a:prstGeom prst="rect">
            <a:avLst/>
          </a:prstGeom>
          <a:noFill/>
          <a:ln/>
        </p:spPr>
        <p:txBody>
          <a:bodyPr wrap="none" lIns="0" tIns="0" rIns="0" bIns="0" rtlCol="0" anchor="t"/>
          <a:lstStyle/>
          <a:p>
            <a:pPr algn="l" indent="0" marL="0">
              <a:lnSpc>
                <a:spcPts val="1100"/>
              </a:lnSpc>
              <a:buNone/>
            </a:pPr>
            <a:r>
              <a:rPr lang="en-US" sz="950" dirty="0">
                <a:solidFill>
                  <a:srgbClr val="3D3838"/>
                </a:solidFill>
                <a:latin typeface="Source Sans 3" pitchFamily="34" charset="0"/>
                <a:ea typeface="Source Sans 3" pitchFamily="34" charset="-122"/>
                <a:cs typeface="Source Sans 3" pitchFamily="34" charset="-120"/>
              </a:rPr>
              <a:t>Aggregated insights across patient populations</a:t>
            </a:r>
            <a:endParaRPr lang="en-US" sz="950" dirty="0"/>
          </a:p>
        </p:txBody>
      </p:sp>
      <p:sp>
        <p:nvSpPr>
          <p:cNvPr id="47" name="Text 32"/>
          <p:cNvSpPr/>
          <p:nvPr/>
        </p:nvSpPr>
        <p:spPr>
          <a:xfrm>
            <a:off x="759143" y="7254478"/>
            <a:ext cx="13112115" cy="363379"/>
          </a:xfrm>
          <a:prstGeom prst="rect">
            <a:avLst/>
          </a:prstGeom>
          <a:noFill/>
          <a:ln/>
        </p:spPr>
        <p:txBody>
          <a:bodyPr wrap="square" lIns="0" tIns="0" rIns="0" bIns="0" rtlCol="0" anchor="t"/>
          <a:lstStyle/>
          <a:p>
            <a:pPr algn="l" indent="0" marL="0">
              <a:lnSpc>
                <a:spcPts val="1400"/>
              </a:lnSpc>
              <a:buNone/>
            </a:pPr>
            <a:r>
              <a:rPr lang="en-US" sz="1200" dirty="0">
                <a:solidFill>
                  <a:srgbClr val="3D3838"/>
                </a:solidFill>
                <a:latin typeface="Source Sans 3" pitchFamily="34" charset="0"/>
                <a:ea typeface="Source Sans 3" pitchFamily="34" charset="-122"/>
                <a:cs typeface="Source Sans 3" pitchFamily="34" charset="-120"/>
              </a:rPr>
              <a:t>This systematic, modular architecture enables physicians and researchers to deploy precisely the capabilities they need for each clinical scenario, from initial diagnosis through long-term treatment monitoring and population health management.</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863798" y="747713"/>
            <a:ext cx="1504831" cy="259913"/>
          </a:xfrm>
          <a:prstGeom prst="roundRect">
            <a:avLst>
              <a:gd name="adj" fmla="val 6980"/>
            </a:avLst>
          </a:prstGeom>
          <a:noFill/>
          <a:ln w="7620">
            <a:solidFill>
              <a:srgbClr val="2D2E34"/>
            </a:solidFill>
            <a:prstDash val="solid"/>
          </a:ln>
        </p:spPr>
      </p:sp>
      <p:sp>
        <p:nvSpPr>
          <p:cNvPr id="3" name="Text 1"/>
          <p:cNvSpPr/>
          <p:nvPr/>
        </p:nvSpPr>
        <p:spPr>
          <a:xfrm>
            <a:off x="962025" y="800576"/>
            <a:ext cx="1308378" cy="154186"/>
          </a:xfrm>
          <a:prstGeom prst="rect">
            <a:avLst/>
          </a:prstGeom>
          <a:noFill/>
          <a:ln/>
        </p:spPr>
        <p:txBody>
          <a:bodyPr wrap="none" lIns="0" tIns="0" rIns="0" bIns="0" rtlCol="0" anchor="t"/>
          <a:lstStyle/>
          <a:p>
            <a:pPr algn="l" indent="0" marL="0">
              <a:lnSpc>
                <a:spcPts val="1200"/>
              </a:lnSpc>
              <a:buNone/>
            </a:pPr>
            <a:r>
              <a:rPr lang="en-US" sz="950" dirty="0">
                <a:solidFill>
                  <a:srgbClr val="2D2E34"/>
                </a:solidFill>
                <a:latin typeface="Source Sans 3" pitchFamily="34" charset="0"/>
                <a:ea typeface="Source Sans 3" pitchFamily="34" charset="-122"/>
                <a:cs typeface="Source Sans 3" pitchFamily="34" charset="-120"/>
              </a:rPr>
              <a:t>INTELLIGENT ASSISTANTS</a:t>
            </a:r>
            <a:endParaRPr lang="en-US" sz="950" dirty="0"/>
          </a:p>
        </p:txBody>
      </p:sp>
      <p:sp>
        <p:nvSpPr>
          <p:cNvPr id="4" name="Text 2"/>
          <p:cNvSpPr/>
          <p:nvPr/>
        </p:nvSpPr>
        <p:spPr>
          <a:xfrm>
            <a:off x="863798" y="1049893"/>
            <a:ext cx="11420951" cy="429458"/>
          </a:xfrm>
          <a:prstGeom prst="rect">
            <a:avLst/>
          </a:prstGeom>
          <a:noFill/>
          <a:ln/>
        </p:spPr>
        <p:txBody>
          <a:bodyPr wrap="none" lIns="0" tIns="0" rIns="0" bIns="0" rtlCol="0" anchor="t"/>
          <a:lstStyle/>
          <a:p>
            <a:pPr algn="l" indent="0" marL="0">
              <a:lnSpc>
                <a:spcPts val="3350"/>
              </a:lnSpc>
              <a:buNone/>
            </a:pPr>
            <a:r>
              <a:rPr lang="en-US" sz="2700" b="1" dirty="0">
                <a:solidFill>
                  <a:srgbClr val="000000"/>
                </a:solidFill>
                <a:latin typeface="Montserrat Bold" pitchFamily="34" charset="0"/>
                <a:ea typeface="Montserrat Bold" pitchFamily="34" charset="-122"/>
                <a:cs typeface="Montserrat Bold" pitchFamily="34" charset="-120"/>
              </a:rPr>
              <a:t>Personal Health Assistants &amp; Patient Relationship Management</a:t>
            </a:r>
            <a:endParaRPr lang="en-US" sz="2700" dirty="0"/>
          </a:p>
        </p:txBody>
      </p:sp>
      <p:sp>
        <p:nvSpPr>
          <p:cNvPr id="5" name="Text 3"/>
          <p:cNvSpPr/>
          <p:nvPr/>
        </p:nvSpPr>
        <p:spPr>
          <a:xfrm>
            <a:off x="863798" y="1521619"/>
            <a:ext cx="6130647" cy="257770"/>
          </a:xfrm>
          <a:prstGeom prst="rect">
            <a:avLst/>
          </a:prstGeom>
          <a:noFill/>
          <a:ln/>
        </p:spPr>
        <p:txBody>
          <a:bodyPr wrap="none" lIns="0" tIns="0" rIns="0" bIns="0" rtlCol="0" anchor="t"/>
          <a:lstStyle/>
          <a:p>
            <a:pPr algn="l" indent="0" marL="0">
              <a:lnSpc>
                <a:spcPts val="2000"/>
              </a:lnSpc>
              <a:buNone/>
            </a:pPr>
            <a:r>
              <a:rPr lang="en-US" sz="1600" b="1" dirty="0">
                <a:solidFill>
                  <a:srgbClr val="000000"/>
                </a:solidFill>
                <a:latin typeface="Montserrat Bold" pitchFamily="34" charset="0"/>
                <a:ea typeface="Montserrat Bold" pitchFamily="34" charset="-122"/>
                <a:cs typeface="Montserrat Bold" pitchFamily="34" charset="-120"/>
              </a:rPr>
              <a:t>Personal Health Assistants: AI-Powered Clinical Co-Pilots</a:t>
            </a:r>
            <a:endParaRPr lang="en-US" sz="1600" dirty="0"/>
          </a:p>
        </p:txBody>
      </p:sp>
      <p:sp>
        <p:nvSpPr>
          <p:cNvPr id="6" name="Text 4"/>
          <p:cNvSpPr/>
          <p:nvPr/>
        </p:nvSpPr>
        <p:spPr>
          <a:xfrm>
            <a:off x="863798" y="1938099"/>
            <a:ext cx="12902803" cy="481727"/>
          </a:xfrm>
          <a:prstGeom prst="rect">
            <a:avLst/>
          </a:prstGeom>
          <a:noFill/>
          <a:ln/>
        </p:spPr>
        <p:txBody>
          <a:bodyPr wrap="square" lIns="0" tIns="0" rIns="0" bIns="0" rtlCol="0" anchor="t"/>
          <a:lstStyle/>
          <a:p>
            <a:pPr algn="l" indent="0" marL="0">
              <a:lnSpc>
                <a:spcPts val="1850"/>
              </a:lnSpc>
              <a:buNone/>
            </a:pPr>
            <a:r>
              <a:rPr lang="en-US" sz="1450" dirty="0">
                <a:solidFill>
                  <a:srgbClr val="3D3838"/>
                </a:solidFill>
                <a:latin typeface="Source Sans 3" pitchFamily="34" charset="0"/>
                <a:ea typeface="Source Sans 3" pitchFamily="34" charset="-122"/>
                <a:cs typeface="Source Sans 3" pitchFamily="34" charset="-120"/>
              </a:rPr>
              <a:t>Personal Health Assistants represent the cutting edge of generative AI, machine learning, and natural language processing applied to healthcare. These intelligent agents function as sophisticated co-pilots for physicians and medical researchers, dramatically enhancing productivity and clinical decision-making.</a:t>
            </a:r>
            <a:endParaRPr lang="en-US" sz="1450" dirty="0"/>
          </a:p>
        </p:txBody>
      </p:sp>
      <p:sp>
        <p:nvSpPr>
          <p:cNvPr id="7" name="Shape 5"/>
          <p:cNvSpPr/>
          <p:nvPr/>
        </p:nvSpPr>
        <p:spPr>
          <a:xfrm>
            <a:off x="863798" y="2538770"/>
            <a:ext cx="4230410" cy="2008584"/>
          </a:xfrm>
          <a:prstGeom prst="roundRect">
            <a:avLst>
              <a:gd name="adj" fmla="val 1129"/>
            </a:avLst>
          </a:prstGeom>
          <a:solidFill>
            <a:srgbClr val="FFFFFF"/>
          </a:solidFill>
          <a:ln w="15240">
            <a:solidFill>
              <a:srgbClr val="D8D4D4"/>
            </a:solidFill>
            <a:prstDash val="solid"/>
          </a:ln>
        </p:spPr>
      </p:sp>
      <p:sp>
        <p:nvSpPr>
          <p:cNvPr id="8" name="Shape 6"/>
          <p:cNvSpPr/>
          <p:nvPr/>
        </p:nvSpPr>
        <p:spPr>
          <a:xfrm>
            <a:off x="879038" y="2554010"/>
            <a:ext cx="4199930" cy="453509"/>
          </a:xfrm>
          <a:prstGeom prst="roundRect">
            <a:avLst>
              <a:gd name="adj" fmla="val 968"/>
            </a:avLst>
          </a:prstGeom>
          <a:solidFill>
            <a:srgbClr val="F2EEEE"/>
          </a:solidFill>
          <a:ln/>
        </p:spPr>
      </p:sp>
      <p:pic>
        <p:nvPicPr>
          <p:cNvPr id="9"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865596" y="2667357"/>
            <a:ext cx="226695" cy="226695"/>
          </a:xfrm>
          <a:prstGeom prst="rect">
            <a:avLst/>
          </a:prstGeom>
        </p:spPr>
      </p:pic>
      <p:sp>
        <p:nvSpPr>
          <p:cNvPr id="10" name="Text 7"/>
          <p:cNvSpPr/>
          <p:nvPr/>
        </p:nvSpPr>
        <p:spPr>
          <a:xfrm>
            <a:off x="1030129" y="3113246"/>
            <a:ext cx="3897749" cy="240863"/>
          </a:xfrm>
          <a:prstGeom prst="rect">
            <a:avLst/>
          </a:prstGeom>
          <a:noFill/>
          <a:ln/>
        </p:spPr>
        <p:txBody>
          <a:bodyPr wrap="none" lIns="0" tIns="0" rIns="0" bIns="0" rtlCol="0" anchor="t"/>
          <a:lstStyle/>
          <a:p>
            <a:pPr algn="l" indent="0" marL="0">
              <a:lnSpc>
                <a:spcPts val="1850"/>
              </a:lnSpc>
              <a:buNone/>
            </a:pPr>
            <a:r>
              <a:rPr lang="en-US" sz="1450" dirty="0">
                <a:solidFill>
                  <a:srgbClr val="3D3838"/>
                </a:solidFill>
                <a:latin typeface="Source Sans 3" pitchFamily="34" charset="0"/>
                <a:ea typeface="Source Sans 3" pitchFamily="34" charset="-122"/>
                <a:cs typeface="Source Sans 3" pitchFamily="34" charset="-120"/>
              </a:rPr>
              <a:t>Physician Support (GMS)</a:t>
            </a:r>
            <a:endParaRPr lang="en-US" sz="1450" dirty="0"/>
          </a:p>
        </p:txBody>
      </p:sp>
      <p:sp>
        <p:nvSpPr>
          <p:cNvPr id="11" name="Text 8"/>
          <p:cNvSpPr/>
          <p:nvPr/>
        </p:nvSpPr>
        <p:spPr>
          <a:xfrm>
            <a:off x="1030129" y="3417570"/>
            <a:ext cx="3897749" cy="963454"/>
          </a:xfrm>
          <a:prstGeom prst="rect">
            <a:avLst/>
          </a:prstGeom>
          <a:noFill/>
          <a:ln/>
        </p:spPr>
        <p:txBody>
          <a:bodyPr wrap="square" lIns="0" tIns="0" rIns="0" bIns="0" rtlCol="0" anchor="t"/>
          <a:lstStyle/>
          <a:p>
            <a:pPr algn="l" indent="0" marL="0">
              <a:lnSpc>
                <a:spcPts val="1850"/>
              </a:lnSpc>
              <a:buNone/>
            </a:pPr>
            <a:r>
              <a:rPr lang="en-US" sz="1450" dirty="0">
                <a:solidFill>
                  <a:srgbClr val="3D3838"/>
                </a:solidFill>
                <a:latin typeface="Source Sans 3" pitchFamily="34" charset="0"/>
                <a:ea typeface="Source Sans 3" pitchFamily="34" charset="-122"/>
                <a:cs typeface="Source Sans 3" pitchFamily="34" charset="-120"/>
              </a:rPr>
              <a:t>PHAs assist physicians with diagnostics and therapeutics modeling, solving complex problems and generating evidence-based solutions within the Digital Twins framework.</a:t>
            </a:r>
            <a:endParaRPr lang="en-US" sz="1450" dirty="0"/>
          </a:p>
        </p:txBody>
      </p:sp>
      <p:sp>
        <p:nvSpPr>
          <p:cNvPr id="12" name="Shape 9"/>
          <p:cNvSpPr/>
          <p:nvPr/>
        </p:nvSpPr>
        <p:spPr>
          <a:xfrm>
            <a:off x="5199936" y="2538770"/>
            <a:ext cx="4230410" cy="2008584"/>
          </a:xfrm>
          <a:prstGeom prst="roundRect">
            <a:avLst>
              <a:gd name="adj" fmla="val 1129"/>
            </a:avLst>
          </a:prstGeom>
          <a:solidFill>
            <a:srgbClr val="FFFFFF"/>
          </a:solidFill>
          <a:ln w="15240">
            <a:solidFill>
              <a:srgbClr val="D8D4D4"/>
            </a:solidFill>
            <a:prstDash val="solid"/>
          </a:ln>
        </p:spPr>
      </p:sp>
      <p:sp>
        <p:nvSpPr>
          <p:cNvPr id="13" name="Shape 10"/>
          <p:cNvSpPr/>
          <p:nvPr/>
        </p:nvSpPr>
        <p:spPr>
          <a:xfrm>
            <a:off x="5215176" y="2554010"/>
            <a:ext cx="4199930" cy="453509"/>
          </a:xfrm>
          <a:prstGeom prst="roundRect">
            <a:avLst>
              <a:gd name="adj" fmla="val 968"/>
            </a:avLst>
          </a:prstGeom>
          <a:solidFill>
            <a:srgbClr val="F2EEEE"/>
          </a:solidFill>
          <a:ln/>
        </p:spPr>
      </p:sp>
      <p:pic>
        <p:nvPicPr>
          <p:cNvPr id="14"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1733" y="2667357"/>
            <a:ext cx="226695" cy="226695"/>
          </a:xfrm>
          <a:prstGeom prst="rect">
            <a:avLst/>
          </a:prstGeom>
        </p:spPr>
      </p:pic>
      <p:sp>
        <p:nvSpPr>
          <p:cNvPr id="15" name="Text 11"/>
          <p:cNvSpPr/>
          <p:nvPr/>
        </p:nvSpPr>
        <p:spPr>
          <a:xfrm>
            <a:off x="5366266" y="3113246"/>
            <a:ext cx="2145506" cy="214670"/>
          </a:xfrm>
          <a:prstGeom prst="rect">
            <a:avLst/>
          </a:prstGeom>
          <a:noFill/>
          <a:ln/>
        </p:spPr>
        <p:txBody>
          <a:bodyPr wrap="none" lIns="0" tIns="0" rIns="0" bIns="0" rtlCol="0" anchor="t"/>
          <a:lstStyle/>
          <a:p>
            <a:pPr algn="l" indent="0" marL="0">
              <a:lnSpc>
                <a:spcPts val="1650"/>
              </a:lnSpc>
              <a:buNone/>
            </a:pPr>
            <a:r>
              <a:rPr lang="en-US" sz="1350" b="1" dirty="0">
                <a:solidFill>
                  <a:srgbClr val="3D3838"/>
                </a:solidFill>
                <a:latin typeface="Montserrat Bold" pitchFamily="34" charset="0"/>
                <a:ea typeface="Montserrat Bold" pitchFamily="34" charset="-122"/>
                <a:cs typeface="Montserrat Bold" pitchFamily="34" charset="-120"/>
              </a:rPr>
              <a:t>Research Support (GRS)</a:t>
            </a:r>
            <a:endParaRPr lang="en-US" sz="1350" dirty="0"/>
          </a:p>
        </p:txBody>
      </p:sp>
      <p:sp>
        <p:nvSpPr>
          <p:cNvPr id="16" name="Text 12"/>
          <p:cNvSpPr/>
          <p:nvPr/>
        </p:nvSpPr>
        <p:spPr>
          <a:xfrm>
            <a:off x="5366266" y="3391376"/>
            <a:ext cx="3897749" cy="722590"/>
          </a:xfrm>
          <a:prstGeom prst="rect">
            <a:avLst/>
          </a:prstGeom>
          <a:noFill/>
          <a:ln/>
        </p:spPr>
        <p:txBody>
          <a:bodyPr wrap="square" lIns="0" tIns="0" rIns="0" bIns="0" rtlCol="0" anchor="t"/>
          <a:lstStyle/>
          <a:p>
            <a:pPr algn="l" indent="0" marL="0">
              <a:lnSpc>
                <a:spcPts val="1850"/>
              </a:lnSpc>
              <a:buNone/>
            </a:pPr>
            <a:r>
              <a:rPr lang="en-US" sz="1450" dirty="0">
                <a:solidFill>
                  <a:srgbClr val="3D3838"/>
                </a:solidFill>
                <a:latin typeface="Source Sans 3" pitchFamily="34" charset="0"/>
                <a:ea typeface="Source Sans 3" pitchFamily="34" charset="-122"/>
                <a:cs typeface="Source Sans 3" pitchFamily="34" charset="-120"/>
              </a:rPr>
              <a:t>PHAs enable medical researchers to conduct advanced therapeutics modeling, accelerating drug discovery and treatment development.</a:t>
            </a:r>
            <a:endParaRPr lang="en-US" sz="1450" dirty="0"/>
          </a:p>
        </p:txBody>
      </p:sp>
      <p:sp>
        <p:nvSpPr>
          <p:cNvPr id="17" name="Shape 13"/>
          <p:cNvSpPr/>
          <p:nvPr/>
        </p:nvSpPr>
        <p:spPr>
          <a:xfrm>
            <a:off x="9536073" y="2538770"/>
            <a:ext cx="4230410" cy="2008584"/>
          </a:xfrm>
          <a:prstGeom prst="roundRect">
            <a:avLst>
              <a:gd name="adj" fmla="val 1129"/>
            </a:avLst>
          </a:prstGeom>
          <a:solidFill>
            <a:srgbClr val="FFFFFF"/>
          </a:solidFill>
          <a:ln w="15240">
            <a:solidFill>
              <a:srgbClr val="D8D4D4"/>
            </a:solidFill>
            <a:prstDash val="solid"/>
          </a:ln>
        </p:spPr>
      </p:sp>
      <p:sp>
        <p:nvSpPr>
          <p:cNvPr id="18" name="Shape 14"/>
          <p:cNvSpPr/>
          <p:nvPr/>
        </p:nvSpPr>
        <p:spPr>
          <a:xfrm>
            <a:off x="9551313" y="2554010"/>
            <a:ext cx="4199930" cy="453509"/>
          </a:xfrm>
          <a:prstGeom prst="roundRect">
            <a:avLst>
              <a:gd name="adj" fmla="val 968"/>
            </a:avLst>
          </a:prstGeom>
          <a:solidFill>
            <a:srgbClr val="F2EEEE"/>
          </a:solidFill>
          <a:ln/>
        </p:spPr>
      </p:sp>
      <p:pic>
        <p:nvPicPr>
          <p:cNvPr id="19"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37871" y="2667357"/>
            <a:ext cx="226695" cy="226695"/>
          </a:xfrm>
          <a:prstGeom prst="rect">
            <a:avLst/>
          </a:prstGeom>
        </p:spPr>
      </p:pic>
      <p:sp>
        <p:nvSpPr>
          <p:cNvPr id="20" name="Text 15"/>
          <p:cNvSpPr/>
          <p:nvPr/>
        </p:nvSpPr>
        <p:spPr>
          <a:xfrm>
            <a:off x="9702403" y="3113246"/>
            <a:ext cx="2001441" cy="214670"/>
          </a:xfrm>
          <a:prstGeom prst="rect">
            <a:avLst/>
          </a:prstGeom>
          <a:noFill/>
          <a:ln/>
        </p:spPr>
        <p:txBody>
          <a:bodyPr wrap="none" lIns="0" tIns="0" rIns="0" bIns="0" rtlCol="0" anchor="t"/>
          <a:lstStyle/>
          <a:p>
            <a:pPr algn="l" indent="0" marL="0">
              <a:lnSpc>
                <a:spcPts val="1650"/>
              </a:lnSpc>
              <a:buNone/>
            </a:pPr>
            <a:r>
              <a:rPr lang="en-US" sz="1350" b="1" dirty="0">
                <a:solidFill>
                  <a:srgbClr val="3D3838"/>
                </a:solidFill>
                <a:latin typeface="Montserrat Bold" pitchFamily="34" charset="0"/>
                <a:ea typeface="Montserrat Bold" pitchFamily="34" charset="-122"/>
                <a:cs typeface="Montserrat Bold" pitchFamily="34" charset="-120"/>
              </a:rPr>
              <a:t>Workflow Automation</a:t>
            </a:r>
            <a:endParaRPr lang="en-US" sz="1350" dirty="0"/>
          </a:p>
        </p:txBody>
      </p:sp>
      <p:sp>
        <p:nvSpPr>
          <p:cNvPr id="21" name="Text 16"/>
          <p:cNvSpPr/>
          <p:nvPr/>
        </p:nvSpPr>
        <p:spPr>
          <a:xfrm>
            <a:off x="9702403" y="3391376"/>
            <a:ext cx="3897749" cy="722590"/>
          </a:xfrm>
          <a:prstGeom prst="rect">
            <a:avLst/>
          </a:prstGeom>
          <a:noFill/>
          <a:ln/>
        </p:spPr>
        <p:txBody>
          <a:bodyPr wrap="square" lIns="0" tIns="0" rIns="0" bIns="0" rtlCol="0" anchor="t"/>
          <a:lstStyle/>
          <a:p>
            <a:pPr algn="l" indent="0" marL="0">
              <a:lnSpc>
                <a:spcPts val="1850"/>
              </a:lnSpc>
              <a:buNone/>
            </a:pPr>
            <a:r>
              <a:rPr lang="en-US" sz="1450" dirty="0">
                <a:solidFill>
                  <a:srgbClr val="3D3838"/>
                </a:solidFill>
                <a:latin typeface="Source Sans 3" pitchFamily="34" charset="0"/>
                <a:ea typeface="Source Sans 3" pitchFamily="34" charset="-122"/>
                <a:cs typeface="Source Sans 3" pitchFamily="34" charset="-120"/>
              </a:rPr>
              <a:t>PHAs automate routine functions, from data collection to EMR/EHR management, allowing healthcare professionals to focus on patient care.</a:t>
            </a:r>
            <a:endParaRPr lang="en-US" sz="1450" dirty="0"/>
          </a:p>
        </p:txBody>
      </p:sp>
      <p:sp>
        <p:nvSpPr>
          <p:cNvPr id="22" name="Shape 17"/>
          <p:cNvSpPr/>
          <p:nvPr/>
        </p:nvSpPr>
        <p:spPr>
          <a:xfrm>
            <a:off x="863798" y="4741837"/>
            <a:ext cx="12902803" cy="26432"/>
          </a:xfrm>
          <a:prstGeom prst="rect">
            <a:avLst/>
          </a:prstGeom>
          <a:solidFill>
            <a:srgbClr val="3D3838">
              <a:alpha val="50000"/>
            </a:srgbClr>
          </a:solidFill>
          <a:ln/>
        </p:spPr>
      </p:sp>
      <p:sp>
        <p:nvSpPr>
          <p:cNvPr id="23" name="Text 18"/>
          <p:cNvSpPr/>
          <p:nvPr/>
        </p:nvSpPr>
        <p:spPr>
          <a:xfrm>
            <a:off x="863798" y="4926925"/>
            <a:ext cx="6618446" cy="257770"/>
          </a:xfrm>
          <a:prstGeom prst="rect">
            <a:avLst/>
          </a:prstGeom>
          <a:noFill/>
          <a:ln/>
        </p:spPr>
        <p:txBody>
          <a:bodyPr wrap="none" lIns="0" tIns="0" rIns="0" bIns="0" rtlCol="0" anchor="t"/>
          <a:lstStyle/>
          <a:p>
            <a:pPr algn="l" indent="0" marL="0">
              <a:lnSpc>
                <a:spcPts val="2000"/>
              </a:lnSpc>
              <a:buNone/>
            </a:pPr>
            <a:r>
              <a:rPr lang="en-US" sz="1600" b="1" dirty="0">
                <a:solidFill>
                  <a:srgbClr val="000000"/>
                </a:solidFill>
                <a:latin typeface="Montserrat Bold" pitchFamily="34" charset="0"/>
                <a:ea typeface="Montserrat Bold" pitchFamily="34" charset="-122"/>
                <a:cs typeface="Montserrat Bold" pitchFamily="34" charset="-120"/>
              </a:rPr>
              <a:t>Patient Relationship Management: Unified Care Coordination</a:t>
            </a:r>
            <a:endParaRPr lang="en-US" sz="1600" dirty="0"/>
          </a:p>
        </p:txBody>
      </p:sp>
      <p:sp>
        <p:nvSpPr>
          <p:cNvPr id="24" name="Text 19"/>
          <p:cNvSpPr/>
          <p:nvPr/>
        </p:nvSpPr>
        <p:spPr>
          <a:xfrm>
            <a:off x="863798" y="5343406"/>
            <a:ext cx="12902803" cy="481727"/>
          </a:xfrm>
          <a:prstGeom prst="rect">
            <a:avLst/>
          </a:prstGeom>
          <a:noFill/>
          <a:ln/>
        </p:spPr>
        <p:txBody>
          <a:bodyPr wrap="square" lIns="0" tIns="0" rIns="0" bIns="0" rtlCol="0" anchor="t"/>
          <a:lstStyle/>
          <a:p>
            <a:pPr algn="l" indent="0" marL="0">
              <a:lnSpc>
                <a:spcPts val="1850"/>
              </a:lnSpc>
              <a:buNone/>
            </a:pPr>
            <a:r>
              <a:rPr lang="en-US" sz="1450" dirty="0">
                <a:solidFill>
                  <a:srgbClr val="3D3838"/>
                </a:solidFill>
                <a:latin typeface="Source Sans 3" pitchFamily="34" charset="0"/>
                <a:ea typeface="Source Sans 3" pitchFamily="34" charset="-122"/>
                <a:cs typeface="Source Sans 3" pitchFamily="34" charset="-120"/>
              </a:rPr>
              <a:t>The patient journey is typically a labyrinth of confusing, ad hoc, and disaggregated doctor appointments and diagnostic testing contacts. Gemini's PRM tools, automated by Personal Health Assistants, transform this fragmented experience into a seamless, coordinated care pathway.</a:t>
            </a:r>
            <a:endParaRPr lang="en-US" sz="1450" dirty="0"/>
          </a:p>
        </p:txBody>
      </p:sp>
      <p:sp>
        <p:nvSpPr>
          <p:cNvPr id="25" name="Text 20"/>
          <p:cNvSpPr/>
          <p:nvPr/>
        </p:nvSpPr>
        <p:spPr>
          <a:xfrm>
            <a:off x="863798" y="6049804"/>
            <a:ext cx="1717953" cy="214670"/>
          </a:xfrm>
          <a:prstGeom prst="rect">
            <a:avLst/>
          </a:prstGeom>
          <a:noFill/>
          <a:ln/>
        </p:spPr>
        <p:txBody>
          <a:bodyPr wrap="none" lIns="0" tIns="0" rIns="0" bIns="0" rtlCol="0" anchor="t"/>
          <a:lstStyle/>
          <a:p>
            <a:pPr algn="l" indent="0" marL="0">
              <a:lnSpc>
                <a:spcPts val="1650"/>
              </a:lnSpc>
              <a:buNone/>
            </a:pPr>
            <a:r>
              <a:rPr lang="en-US" sz="1350" b="1" dirty="0">
                <a:solidFill>
                  <a:srgbClr val="000000"/>
                </a:solidFill>
                <a:latin typeface="Montserrat Bold" pitchFamily="34" charset="0"/>
                <a:ea typeface="Montserrat Bold" pitchFamily="34" charset="-122"/>
                <a:cs typeface="Montserrat Bold" pitchFamily="34" charset="-120"/>
              </a:rPr>
              <a:t>PRM Categories</a:t>
            </a:r>
            <a:endParaRPr lang="en-US" sz="1350" dirty="0"/>
          </a:p>
        </p:txBody>
      </p:sp>
      <p:sp>
        <p:nvSpPr>
          <p:cNvPr id="26" name="Text 21"/>
          <p:cNvSpPr/>
          <p:nvPr/>
        </p:nvSpPr>
        <p:spPr>
          <a:xfrm>
            <a:off x="863798" y="6370201"/>
            <a:ext cx="6266974" cy="771040"/>
          </a:xfrm>
          <a:prstGeom prst="rect">
            <a:avLst/>
          </a:prstGeom>
          <a:noFill/>
          <a:ln/>
        </p:spPr>
        <p:txBody>
          <a:bodyPr wrap="square" lIns="0" tIns="0" rIns="0" bIns="0" rtlCol="0" anchor="t"/>
          <a:lstStyle/>
          <a:p>
            <a:pPr algn="l" marL="342900" indent="-342900">
              <a:lnSpc>
                <a:spcPts val="1500"/>
              </a:lnSpc>
              <a:buSzPct val="100000"/>
              <a:buChar char="•"/>
            </a:pPr>
            <a:r>
              <a:rPr lang="en-US" sz="1150" b="1" dirty="0">
                <a:solidFill>
                  <a:srgbClr val="3D3838"/>
                </a:solidFill>
                <a:latin typeface="Source Sans 3" pitchFamily="34" charset="0"/>
                <a:ea typeface="Source Sans 3" pitchFamily="34" charset="-122"/>
                <a:cs typeface="Source Sans 3" pitchFamily="34" charset="-120"/>
              </a:rPr>
              <a:t>Analytical:</a:t>
            </a:r>
            <a:pPr algn="l" indent="0" marL="0">
              <a:lnSpc>
                <a:spcPts val="1500"/>
              </a:lnSpc>
              <a:buNone/>
            </a:pPr>
            <a:r>
              <a:rPr lang="en-US" sz="1150" dirty="0">
                <a:solidFill>
                  <a:srgbClr val="3D3838"/>
                </a:solidFill>
                <a:latin typeface="Source Sans 3" pitchFamily="34" charset="0"/>
                <a:ea typeface="Source Sans 3" pitchFamily="34" charset="-122"/>
                <a:cs typeface="Source Sans 3" pitchFamily="34" charset="-120"/>
              </a:rPr>
              <a:t> Data-driven insights into patient health trends</a:t>
            </a:r>
            <a:endParaRPr lang="en-US" sz="1150" dirty="0"/>
          </a:p>
          <a:p>
            <a:pPr algn="l" marL="342900" indent="-342900">
              <a:lnSpc>
                <a:spcPts val="1500"/>
              </a:lnSpc>
              <a:buSzPct val="100000"/>
              <a:buChar char="•"/>
            </a:pPr>
            <a:r>
              <a:rPr lang="en-US" sz="1150" b="1" dirty="0">
                <a:solidFill>
                  <a:srgbClr val="3D3838"/>
                </a:solidFill>
                <a:latin typeface="Source Sans 3" pitchFamily="34" charset="0"/>
                <a:ea typeface="Source Sans 3" pitchFamily="34" charset="-122"/>
                <a:cs typeface="Source Sans 3" pitchFamily="34" charset="-120"/>
              </a:rPr>
              <a:t>Patient Management:</a:t>
            </a:r>
            <a:pPr algn="l" indent="0" marL="0">
              <a:lnSpc>
                <a:spcPts val="1500"/>
              </a:lnSpc>
              <a:buNone/>
            </a:pPr>
            <a:r>
              <a:rPr lang="en-US" sz="1150" dirty="0">
                <a:solidFill>
                  <a:srgbClr val="3D3838"/>
                </a:solidFill>
                <a:latin typeface="Source Sans 3" pitchFamily="34" charset="0"/>
                <a:ea typeface="Source Sans 3" pitchFamily="34" charset="-122"/>
                <a:cs typeface="Source Sans 3" pitchFamily="34" charset="-120"/>
              </a:rPr>
              <a:t> Appointment scheduling and care coordination</a:t>
            </a:r>
            <a:endParaRPr lang="en-US" sz="1150" dirty="0"/>
          </a:p>
          <a:p>
            <a:pPr algn="l" marL="342900" indent="-342900">
              <a:lnSpc>
                <a:spcPts val="1500"/>
              </a:lnSpc>
              <a:buSzPct val="100000"/>
              <a:buChar char="•"/>
            </a:pPr>
            <a:r>
              <a:rPr lang="en-US" sz="1150" b="1" dirty="0">
                <a:solidFill>
                  <a:srgbClr val="3D3838"/>
                </a:solidFill>
                <a:latin typeface="Source Sans 3" pitchFamily="34" charset="0"/>
                <a:ea typeface="Source Sans 3" pitchFamily="34" charset="-122"/>
                <a:cs typeface="Source Sans 3" pitchFamily="34" charset="-120"/>
              </a:rPr>
              <a:t>Collaboration:</a:t>
            </a:r>
            <a:pPr algn="l" indent="0" marL="0">
              <a:lnSpc>
                <a:spcPts val="1500"/>
              </a:lnSpc>
              <a:buNone/>
            </a:pPr>
            <a:r>
              <a:rPr lang="en-US" sz="1150" dirty="0">
                <a:solidFill>
                  <a:srgbClr val="3D3838"/>
                </a:solidFill>
                <a:latin typeface="Source Sans 3" pitchFamily="34" charset="0"/>
                <a:ea typeface="Source Sans 3" pitchFamily="34" charset="-122"/>
                <a:cs typeface="Source Sans 3" pitchFamily="34" charset="-120"/>
              </a:rPr>
              <a:t> Communication between healthcare team members</a:t>
            </a:r>
            <a:endParaRPr lang="en-US" sz="1150" dirty="0"/>
          </a:p>
          <a:p>
            <a:pPr algn="l" marL="342900" indent="-342900">
              <a:lnSpc>
                <a:spcPts val="1500"/>
              </a:lnSpc>
              <a:buSzPct val="100000"/>
              <a:buChar char="•"/>
            </a:pPr>
            <a:r>
              <a:rPr lang="en-US" sz="1150" b="1" dirty="0">
                <a:solidFill>
                  <a:srgbClr val="3D3838"/>
                </a:solidFill>
                <a:latin typeface="Source Sans 3" pitchFamily="34" charset="0"/>
                <a:ea typeface="Source Sans 3" pitchFamily="34" charset="-122"/>
                <a:cs typeface="Source Sans 3" pitchFamily="34" charset="-120"/>
              </a:rPr>
              <a:t>Operational:</a:t>
            </a:r>
            <a:pPr algn="l" indent="0" marL="0">
              <a:lnSpc>
                <a:spcPts val="1500"/>
              </a:lnSpc>
              <a:buNone/>
            </a:pPr>
            <a:r>
              <a:rPr lang="en-US" sz="1150" dirty="0">
                <a:solidFill>
                  <a:srgbClr val="3D3838"/>
                </a:solidFill>
                <a:latin typeface="Source Sans 3" pitchFamily="34" charset="0"/>
                <a:ea typeface="Source Sans 3" pitchFamily="34" charset="-122"/>
                <a:cs typeface="Source Sans 3" pitchFamily="34" charset="-120"/>
              </a:rPr>
              <a:t> Workflow optimization and resource allocation</a:t>
            </a:r>
            <a:endParaRPr lang="en-US" sz="1150" dirty="0"/>
          </a:p>
        </p:txBody>
      </p:sp>
      <p:sp>
        <p:nvSpPr>
          <p:cNvPr id="27" name="Text 22"/>
          <p:cNvSpPr/>
          <p:nvPr/>
        </p:nvSpPr>
        <p:spPr>
          <a:xfrm>
            <a:off x="7507248" y="6049804"/>
            <a:ext cx="1717953" cy="214670"/>
          </a:xfrm>
          <a:prstGeom prst="rect">
            <a:avLst/>
          </a:prstGeom>
          <a:noFill/>
          <a:ln/>
        </p:spPr>
        <p:txBody>
          <a:bodyPr wrap="none" lIns="0" tIns="0" rIns="0" bIns="0" rtlCol="0" anchor="t"/>
          <a:lstStyle/>
          <a:p>
            <a:pPr algn="l" indent="0" marL="0">
              <a:lnSpc>
                <a:spcPts val="1650"/>
              </a:lnSpc>
              <a:buNone/>
            </a:pPr>
            <a:r>
              <a:rPr lang="en-US" sz="1350" b="1" dirty="0">
                <a:solidFill>
                  <a:srgbClr val="000000"/>
                </a:solidFill>
                <a:latin typeface="Montserrat Bold" pitchFamily="34" charset="0"/>
                <a:ea typeface="Montserrat Bold" pitchFamily="34" charset="-122"/>
                <a:cs typeface="Montserrat Bold" pitchFamily="34" charset="-120"/>
              </a:rPr>
              <a:t>Security &amp; Privacy</a:t>
            </a:r>
            <a:endParaRPr lang="en-US" sz="1350" dirty="0"/>
          </a:p>
        </p:txBody>
      </p:sp>
      <p:sp>
        <p:nvSpPr>
          <p:cNvPr id="28" name="Text 23"/>
          <p:cNvSpPr/>
          <p:nvPr/>
        </p:nvSpPr>
        <p:spPr>
          <a:xfrm>
            <a:off x="7507248" y="6370201"/>
            <a:ext cx="6266974" cy="722590"/>
          </a:xfrm>
          <a:prstGeom prst="rect">
            <a:avLst/>
          </a:prstGeom>
          <a:noFill/>
          <a:ln/>
        </p:spPr>
        <p:txBody>
          <a:bodyPr wrap="square" lIns="0" tIns="0" rIns="0" bIns="0" rtlCol="0" anchor="t"/>
          <a:lstStyle/>
          <a:p>
            <a:pPr algn="l" indent="0" marL="0">
              <a:lnSpc>
                <a:spcPts val="1850"/>
              </a:lnSpc>
              <a:buNone/>
            </a:pPr>
            <a:r>
              <a:rPr lang="en-US" sz="1450" dirty="0">
                <a:solidFill>
                  <a:srgbClr val="3D3838"/>
                </a:solidFill>
                <a:latin typeface="Source Sans 3" pitchFamily="34" charset="0"/>
                <a:ea typeface="Source Sans 3" pitchFamily="34" charset="-122"/>
                <a:cs typeface="Source Sans 3" pitchFamily="34" charset="-120"/>
              </a:rPr>
              <a:t>PHAs integrate robust data security and privacy protections through advanced encryption and granular permission controls, ensuring patient information remains secure while enabling seamless care coordination.</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616982" y="1030486"/>
            <a:ext cx="1110972" cy="148114"/>
          </a:xfrm>
          <a:prstGeom prst="roundRect">
            <a:avLst>
              <a:gd name="adj" fmla="val 8124"/>
            </a:avLst>
          </a:prstGeom>
          <a:solidFill>
            <a:srgbClr val="E4E4E7"/>
          </a:solidFill>
          <a:ln/>
        </p:spPr>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77108" y="1064419"/>
            <a:ext cx="80129" cy="80129"/>
          </a:xfrm>
          <a:prstGeom prst="rect">
            <a:avLst/>
          </a:prstGeom>
        </p:spPr>
      </p:pic>
      <p:sp>
        <p:nvSpPr>
          <p:cNvPr id="4" name="Text 1"/>
          <p:cNvSpPr/>
          <p:nvPr/>
        </p:nvSpPr>
        <p:spPr>
          <a:xfrm>
            <a:off x="797243" y="1060490"/>
            <a:ext cx="870585" cy="88106"/>
          </a:xfrm>
          <a:prstGeom prst="rect">
            <a:avLst/>
          </a:prstGeom>
          <a:noFill/>
          <a:ln/>
        </p:spPr>
        <p:txBody>
          <a:bodyPr wrap="none" lIns="0" tIns="0" rIns="0" bIns="0" rtlCol="0" anchor="t"/>
          <a:lstStyle/>
          <a:p>
            <a:pPr algn="l" indent="0" marL="0">
              <a:lnSpc>
                <a:spcPts val="650"/>
              </a:lnSpc>
              <a:buNone/>
            </a:pPr>
            <a:r>
              <a:rPr lang="en-US" sz="600" dirty="0">
                <a:solidFill>
                  <a:srgbClr val="3D3838"/>
                </a:solidFill>
                <a:latin typeface="Source Sans 3" pitchFamily="34" charset="0"/>
                <a:ea typeface="Source Sans 3" pitchFamily="34" charset="-122"/>
                <a:cs typeface="Source Sans 3" pitchFamily="34" charset="-120"/>
              </a:rPr>
              <a:t>INTELLECTUAL PROPERTY</a:t>
            </a:r>
            <a:endParaRPr lang="en-US" sz="600" dirty="0"/>
          </a:p>
        </p:txBody>
      </p:sp>
      <p:sp>
        <p:nvSpPr>
          <p:cNvPr id="5" name="Text 2"/>
          <p:cNvSpPr/>
          <p:nvPr/>
        </p:nvSpPr>
        <p:spPr>
          <a:xfrm>
            <a:off x="616982" y="1197173"/>
            <a:ext cx="3376732" cy="284798"/>
          </a:xfrm>
          <a:prstGeom prst="rect">
            <a:avLst/>
          </a:prstGeom>
          <a:noFill/>
          <a:ln/>
        </p:spPr>
        <p:txBody>
          <a:bodyPr wrap="none" lIns="0" tIns="0" rIns="0" bIns="0" rtlCol="0" anchor="t"/>
          <a:lstStyle/>
          <a:p>
            <a:pPr algn="l" indent="0" marL="0">
              <a:lnSpc>
                <a:spcPts val="2200"/>
              </a:lnSpc>
              <a:buNone/>
            </a:pPr>
            <a:r>
              <a:rPr lang="en-US" sz="1750" b="1" dirty="0">
                <a:solidFill>
                  <a:srgbClr val="000000"/>
                </a:solidFill>
                <a:latin typeface="Montserrat Bold" pitchFamily="34" charset="0"/>
                <a:ea typeface="Montserrat Bold" pitchFamily="34" charset="-122"/>
                <a:cs typeface="Montserrat Bold" pitchFamily="34" charset="-120"/>
              </a:rPr>
              <a:t>Gemini Intellectual Property</a:t>
            </a:r>
            <a:endParaRPr lang="en-US" sz="1750" dirty="0"/>
          </a:p>
        </p:txBody>
      </p:sp>
      <p:sp>
        <p:nvSpPr>
          <p:cNvPr id="6" name="Text 3"/>
          <p:cNvSpPr/>
          <p:nvPr/>
        </p:nvSpPr>
        <p:spPr>
          <a:xfrm>
            <a:off x="616982" y="1551742"/>
            <a:ext cx="13396436" cy="275273"/>
          </a:xfrm>
          <a:prstGeom prst="rect">
            <a:avLst/>
          </a:prstGeom>
          <a:noFill/>
          <a:ln/>
        </p:spPr>
        <p:txBody>
          <a:bodyPr wrap="square" lIns="0" tIns="0" rIns="0" bIns="0" rtlCol="0" anchor="t"/>
          <a:lstStyle/>
          <a:p>
            <a:pPr algn="l" indent="0" marL="0">
              <a:lnSpc>
                <a:spcPts val="1050"/>
              </a:lnSpc>
              <a:buNone/>
            </a:pPr>
            <a:r>
              <a:rPr lang="en-US" sz="950" dirty="0">
                <a:solidFill>
                  <a:srgbClr val="3D3838"/>
                </a:solidFill>
                <a:latin typeface="Source Sans 3" pitchFamily="34" charset="0"/>
                <a:ea typeface="Source Sans 3" pitchFamily="34" charset="-122"/>
                <a:cs typeface="Source Sans 3" pitchFamily="34" charset="-120"/>
              </a:rPr>
              <a:t>Gemini's intellectual property portfolio represents the culmination of groundbreaking research in medical Digital Twins, artificial intelligence applications, and computational medicine. Our patents establish a strong competitive moat and position Gemini as the definitive leader in this emerging field.</a:t>
            </a:r>
            <a:endParaRPr lang="en-US" sz="950" dirty="0"/>
          </a:p>
        </p:txBody>
      </p:sp>
      <p:sp>
        <p:nvSpPr>
          <p:cNvPr id="7" name="Shape 4"/>
          <p:cNvSpPr/>
          <p:nvPr/>
        </p:nvSpPr>
        <p:spPr>
          <a:xfrm>
            <a:off x="616982" y="2660809"/>
            <a:ext cx="13396436" cy="15240"/>
          </a:xfrm>
          <a:prstGeom prst="roundRect">
            <a:avLst>
              <a:gd name="adj" fmla="val 98696"/>
            </a:avLst>
          </a:prstGeom>
          <a:solidFill>
            <a:srgbClr val="D8D4D4"/>
          </a:solidFill>
          <a:ln/>
        </p:spPr>
      </p:sp>
      <p:sp>
        <p:nvSpPr>
          <p:cNvPr id="8" name="Shape 5"/>
          <p:cNvSpPr/>
          <p:nvPr/>
        </p:nvSpPr>
        <p:spPr>
          <a:xfrm>
            <a:off x="5065157" y="2360057"/>
            <a:ext cx="15240" cy="300752"/>
          </a:xfrm>
          <a:prstGeom prst="roundRect">
            <a:avLst>
              <a:gd name="adj" fmla="val 98696"/>
            </a:avLst>
          </a:prstGeom>
          <a:solidFill>
            <a:srgbClr val="D8D4D4"/>
          </a:solidFill>
          <a:ln/>
        </p:spPr>
      </p:sp>
      <p:sp>
        <p:nvSpPr>
          <p:cNvPr id="9" name="Shape 6"/>
          <p:cNvSpPr/>
          <p:nvPr/>
        </p:nvSpPr>
        <p:spPr>
          <a:xfrm>
            <a:off x="5035213" y="2623245"/>
            <a:ext cx="75128" cy="75128"/>
          </a:xfrm>
          <a:prstGeom prst="roundRect">
            <a:avLst>
              <a:gd name="adj" fmla="val 608561"/>
            </a:avLst>
          </a:prstGeom>
          <a:solidFill>
            <a:srgbClr val="2D2E34"/>
          </a:solidFill>
          <a:ln/>
        </p:spPr>
      </p:sp>
      <p:sp>
        <p:nvSpPr>
          <p:cNvPr id="10" name="Shape 7"/>
          <p:cNvSpPr/>
          <p:nvPr/>
        </p:nvSpPr>
        <p:spPr>
          <a:xfrm>
            <a:off x="616982" y="1879283"/>
            <a:ext cx="8911590" cy="480774"/>
          </a:xfrm>
          <a:prstGeom prst="roundRect">
            <a:avLst>
              <a:gd name="adj" fmla="val 3129"/>
            </a:avLst>
          </a:prstGeom>
          <a:solidFill>
            <a:srgbClr val="F2EEEE"/>
          </a:solidFill>
          <a:ln/>
        </p:spPr>
      </p:sp>
      <p:sp>
        <p:nvSpPr>
          <p:cNvPr id="11" name="Text 8"/>
          <p:cNvSpPr/>
          <p:nvPr/>
        </p:nvSpPr>
        <p:spPr>
          <a:xfrm>
            <a:off x="4126944" y="1979533"/>
            <a:ext cx="1891546" cy="142399"/>
          </a:xfrm>
          <a:prstGeom prst="rect">
            <a:avLst/>
          </a:prstGeom>
          <a:noFill/>
          <a:ln/>
        </p:spPr>
        <p:txBody>
          <a:bodyPr wrap="none" lIns="0" tIns="0" rIns="0" bIns="0" rtlCol="0" anchor="t"/>
          <a:lstStyle/>
          <a:p>
            <a:pPr algn="ctr" indent="0" marL="0">
              <a:lnSpc>
                <a:spcPts val="1100"/>
              </a:lnSpc>
              <a:buNone/>
            </a:pPr>
            <a:r>
              <a:rPr lang="en-US" sz="850" b="1" dirty="0">
                <a:solidFill>
                  <a:srgbClr val="3D3838"/>
                </a:solidFill>
                <a:latin typeface="Montserrat Bold" pitchFamily="34" charset="0"/>
                <a:ea typeface="Montserrat Bold" pitchFamily="34" charset="-122"/>
                <a:cs typeface="Montserrat Bold" pitchFamily="34" charset="-120"/>
              </a:rPr>
              <a:t>April 2024: Foundational Patent</a:t>
            </a:r>
            <a:endParaRPr lang="en-US" sz="850" dirty="0"/>
          </a:p>
        </p:txBody>
      </p:sp>
      <p:sp>
        <p:nvSpPr>
          <p:cNvPr id="12" name="Text 9"/>
          <p:cNvSpPr/>
          <p:nvPr/>
        </p:nvSpPr>
        <p:spPr>
          <a:xfrm>
            <a:off x="717233" y="2149793"/>
            <a:ext cx="8711089" cy="110014"/>
          </a:xfrm>
          <a:prstGeom prst="rect">
            <a:avLst/>
          </a:prstGeom>
          <a:noFill/>
          <a:ln/>
        </p:spPr>
        <p:txBody>
          <a:bodyPr wrap="none" lIns="0" tIns="0" rIns="0" bIns="0" rtlCol="0" anchor="t"/>
          <a:lstStyle/>
          <a:p>
            <a:pPr algn="ctr" indent="0" marL="0">
              <a:lnSpc>
                <a:spcPts val="850"/>
              </a:lnSpc>
              <a:buNone/>
            </a:pPr>
            <a:r>
              <a:rPr lang="en-US" sz="750" dirty="0">
                <a:solidFill>
                  <a:srgbClr val="3D3838"/>
                </a:solidFill>
                <a:latin typeface="Source Sans 3" pitchFamily="34" charset="0"/>
                <a:ea typeface="Source Sans 3" pitchFamily="34" charset="-122"/>
                <a:cs typeface="Source Sans 3" pitchFamily="34" charset="-120"/>
              </a:rPr>
              <a:t>Filed comprehensive 20,000-word provisional patent application covering multi-level medical Digital Twin architecture—establishing core framework</a:t>
            </a:r>
            <a:endParaRPr lang="en-US" sz="750" dirty="0"/>
          </a:p>
        </p:txBody>
      </p:sp>
      <p:sp>
        <p:nvSpPr>
          <p:cNvPr id="13" name="Shape 10"/>
          <p:cNvSpPr/>
          <p:nvPr/>
        </p:nvSpPr>
        <p:spPr>
          <a:xfrm>
            <a:off x="9550003" y="2660809"/>
            <a:ext cx="15240" cy="300752"/>
          </a:xfrm>
          <a:prstGeom prst="roundRect">
            <a:avLst>
              <a:gd name="adj" fmla="val 98696"/>
            </a:avLst>
          </a:prstGeom>
          <a:solidFill>
            <a:srgbClr val="D8D4D4"/>
          </a:solidFill>
          <a:ln/>
        </p:spPr>
      </p:sp>
      <p:sp>
        <p:nvSpPr>
          <p:cNvPr id="14" name="Shape 11"/>
          <p:cNvSpPr/>
          <p:nvPr/>
        </p:nvSpPr>
        <p:spPr>
          <a:xfrm>
            <a:off x="9520059" y="2623245"/>
            <a:ext cx="75128" cy="75128"/>
          </a:xfrm>
          <a:prstGeom prst="roundRect">
            <a:avLst>
              <a:gd name="adj" fmla="val 608561"/>
            </a:avLst>
          </a:prstGeom>
          <a:solidFill>
            <a:srgbClr val="2D2E34"/>
          </a:solidFill>
          <a:ln/>
        </p:spPr>
      </p:sp>
      <p:sp>
        <p:nvSpPr>
          <p:cNvPr id="15" name="Shape 12"/>
          <p:cNvSpPr/>
          <p:nvPr/>
        </p:nvSpPr>
        <p:spPr>
          <a:xfrm>
            <a:off x="5101828" y="2961561"/>
            <a:ext cx="8911590" cy="480774"/>
          </a:xfrm>
          <a:prstGeom prst="roundRect">
            <a:avLst>
              <a:gd name="adj" fmla="val 3129"/>
            </a:avLst>
          </a:prstGeom>
          <a:solidFill>
            <a:srgbClr val="F2EEEE"/>
          </a:solidFill>
          <a:ln/>
        </p:spPr>
      </p:sp>
      <p:sp>
        <p:nvSpPr>
          <p:cNvPr id="16" name="Text 13"/>
          <p:cNvSpPr/>
          <p:nvPr/>
        </p:nvSpPr>
        <p:spPr>
          <a:xfrm>
            <a:off x="8359140" y="3061811"/>
            <a:ext cx="2396847" cy="142399"/>
          </a:xfrm>
          <a:prstGeom prst="rect">
            <a:avLst/>
          </a:prstGeom>
          <a:noFill/>
          <a:ln/>
        </p:spPr>
        <p:txBody>
          <a:bodyPr wrap="none" lIns="0" tIns="0" rIns="0" bIns="0" rtlCol="0" anchor="t"/>
          <a:lstStyle/>
          <a:p>
            <a:pPr algn="ctr" indent="0" marL="0">
              <a:lnSpc>
                <a:spcPts val="1100"/>
              </a:lnSpc>
              <a:buNone/>
            </a:pPr>
            <a:r>
              <a:rPr lang="en-US" sz="850" b="1" dirty="0">
                <a:solidFill>
                  <a:srgbClr val="3D3838"/>
                </a:solidFill>
                <a:latin typeface="Montserrat Bold" pitchFamily="34" charset="0"/>
                <a:ea typeface="Montserrat Bold" pitchFamily="34" charset="-122"/>
                <a:cs typeface="Montserrat Bold" pitchFamily="34" charset="-120"/>
              </a:rPr>
              <a:t>August 2024: Expanded Patent Portfolio</a:t>
            </a:r>
            <a:endParaRPr lang="en-US" sz="850" dirty="0"/>
          </a:p>
        </p:txBody>
      </p:sp>
      <p:sp>
        <p:nvSpPr>
          <p:cNvPr id="17" name="Text 14"/>
          <p:cNvSpPr/>
          <p:nvPr/>
        </p:nvSpPr>
        <p:spPr>
          <a:xfrm>
            <a:off x="5202079" y="3232071"/>
            <a:ext cx="8711089" cy="110014"/>
          </a:xfrm>
          <a:prstGeom prst="rect">
            <a:avLst/>
          </a:prstGeom>
          <a:noFill/>
          <a:ln/>
        </p:spPr>
        <p:txBody>
          <a:bodyPr wrap="none" lIns="0" tIns="0" rIns="0" bIns="0" rtlCol="0" anchor="t"/>
          <a:lstStyle/>
          <a:p>
            <a:pPr algn="ctr" indent="0" marL="0">
              <a:lnSpc>
                <a:spcPts val="850"/>
              </a:lnSpc>
              <a:buNone/>
            </a:pPr>
            <a:r>
              <a:rPr lang="en-US" sz="750" dirty="0">
                <a:solidFill>
                  <a:srgbClr val="3D3838"/>
                </a:solidFill>
                <a:latin typeface="Source Sans 3" pitchFamily="34" charset="0"/>
                <a:ea typeface="Source Sans 3" pitchFamily="34" charset="-122"/>
                <a:cs typeface="Source Sans 3" pitchFamily="34" charset="-120"/>
              </a:rPr>
              <a:t>Filed robust 50,000+ word omnibus provisional patent application significantly expanding the medical modeling system</a:t>
            </a:r>
            <a:endParaRPr lang="en-US" sz="750" dirty="0"/>
          </a:p>
        </p:txBody>
      </p:sp>
      <p:sp>
        <p:nvSpPr>
          <p:cNvPr id="18" name="Text 15"/>
          <p:cNvSpPr/>
          <p:nvPr/>
        </p:nvSpPr>
        <p:spPr>
          <a:xfrm>
            <a:off x="616982" y="3512106"/>
            <a:ext cx="2703790" cy="170855"/>
          </a:xfrm>
          <a:prstGeom prst="rect">
            <a:avLst/>
          </a:prstGeom>
          <a:noFill/>
          <a:ln/>
        </p:spPr>
        <p:txBody>
          <a:bodyPr wrap="none" lIns="0" tIns="0" rIns="0" bIns="0" rtlCol="0" anchor="t"/>
          <a:lstStyle/>
          <a:p>
            <a:pPr algn="l" indent="0" marL="0">
              <a:lnSpc>
                <a:spcPts val="1300"/>
              </a:lnSpc>
              <a:buNone/>
            </a:pPr>
            <a:r>
              <a:rPr lang="en-US" sz="1050" b="1" dirty="0">
                <a:solidFill>
                  <a:srgbClr val="000000"/>
                </a:solidFill>
                <a:latin typeface="Montserrat Bold" pitchFamily="34" charset="0"/>
                <a:ea typeface="Montserrat Bold" pitchFamily="34" charset="-122"/>
                <a:cs typeface="Montserrat Bold" pitchFamily="34" charset="-120"/>
              </a:rPr>
              <a:t>Key Innovations in August 2024 Filing</a:t>
            </a:r>
            <a:endParaRPr lang="en-US" sz="1050" dirty="0"/>
          </a:p>
        </p:txBody>
      </p:sp>
      <p:sp>
        <p:nvSpPr>
          <p:cNvPr id="19" name="Shape 16"/>
          <p:cNvSpPr/>
          <p:nvPr/>
        </p:nvSpPr>
        <p:spPr>
          <a:xfrm>
            <a:off x="616982" y="3752731"/>
            <a:ext cx="6674882" cy="938093"/>
          </a:xfrm>
          <a:prstGeom prst="roundRect">
            <a:avLst>
              <a:gd name="adj" fmla="val 1603"/>
            </a:avLst>
          </a:prstGeom>
          <a:solidFill>
            <a:srgbClr val="F2EEEE"/>
          </a:solidFill>
          <a:ln/>
        </p:spPr>
      </p:sp>
      <p:sp>
        <p:nvSpPr>
          <p:cNvPr id="20" name="Shape 17"/>
          <p:cNvSpPr/>
          <p:nvPr/>
        </p:nvSpPr>
        <p:spPr>
          <a:xfrm>
            <a:off x="717233" y="3852982"/>
            <a:ext cx="300752" cy="300752"/>
          </a:xfrm>
          <a:prstGeom prst="roundRect">
            <a:avLst>
              <a:gd name="adj" fmla="val 30400747"/>
            </a:avLst>
          </a:prstGeom>
          <a:solidFill>
            <a:srgbClr val="2D2E34"/>
          </a:solidFill>
          <a:ln/>
        </p:spPr>
      </p:sp>
      <p:pic>
        <p:nvPicPr>
          <p:cNvPr id="21"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981" y="3935611"/>
            <a:ext cx="135255" cy="135255"/>
          </a:xfrm>
          <a:prstGeom prst="rect">
            <a:avLst/>
          </a:prstGeom>
        </p:spPr>
      </p:pic>
      <p:sp>
        <p:nvSpPr>
          <p:cNvPr id="22" name="Text 18"/>
          <p:cNvSpPr/>
          <p:nvPr/>
        </p:nvSpPr>
        <p:spPr>
          <a:xfrm>
            <a:off x="717233" y="4200287"/>
            <a:ext cx="1276112" cy="142399"/>
          </a:xfrm>
          <a:prstGeom prst="rect">
            <a:avLst/>
          </a:prstGeom>
          <a:noFill/>
          <a:ln/>
        </p:spPr>
        <p:txBody>
          <a:bodyPr wrap="none" lIns="0" tIns="0" rIns="0" bIns="0" rtlCol="0" anchor="t"/>
          <a:lstStyle/>
          <a:p>
            <a:pPr algn="l" indent="0" marL="0">
              <a:lnSpc>
                <a:spcPts val="1100"/>
              </a:lnSpc>
              <a:buNone/>
            </a:pPr>
            <a:r>
              <a:rPr lang="en-US" sz="850" b="1" dirty="0">
                <a:solidFill>
                  <a:srgbClr val="3D3838"/>
                </a:solidFill>
                <a:latin typeface="Montserrat Bold" pitchFamily="34" charset="0"/>
                <a:ea typeface="Montserrat Bold" pitchFamily="34" charset="-122"/>
                <a:cs typeface="Montserrat Bold" pitchFamily="34" charset="-120"/>
              </a:rPr>
              <a:t>Modular Architecture</a:t>
            </a:r>
            <a:endParaRPr lang="en-US" sz="850" dirty="0"/>
          </a:p>
        </p:txBody>
      </p:sp>
      <p:sp>
        <p:nvSpPr>
          <p:cNvPr id="23" name="Text 19"/>
          <p:cNvSpPr/>
          <p:nvPr/>
        </p:nvSpPr>
        <p:spPr>
          <a:xfrm>
            <a:off x="717233" y="4370546"/>
            <a:ext cx="6474381" cy="220028"/>
          </a:xfrm>
          <a:prstGeom prst="rect">
            <a:avLst/>
          </a:prstGeom>
          <a:noFill/>
          <a:ln/>
        </p:spPr>
        <p:txBody>
          <a:bodyPr wrap="square" lIns="0" tIns="0" rIns="0" bIns="0" rtlCol="0" anchor="t"/>
          <a:lstStyle/>
          <a:p>
            <a:pPr algn="l" indent="0" marL="0">
              <a:lnSpc>
                <a:spcPts val="850"/>
              </a:lnSpc>
              <a:buNone/>
            </a:pPr>
            <a:r>
              <a:rPr lang="en-US" sz="750" dirty="0">
                <a:solidFill>
                  <a:srgbClr val="3D3838"/>
                </a:solidFill>
                <a:latin typeface="Source Sans 3" pitchFamily="34" charset="0"/>
                <a:ea typeface="Source Sans 3" pitchFamily="34" charset="-122"/>
                <a:cs typeface="Source Sans 3" pitchFamily="34" charset="-120"/>
              </a:rPr>
              <a:t>Advanced architecture featuring a modular periodic table of 80+ medical model categories and their dynamic interactions—unprecedented in scope and sophistication</a:t>
            </a:r>
            <a:endParaRPr lang="en-US" sz="750" dirty="0"/>
          </a:p>
        </p:txBody>
      </p:sp>
      <p:sp>
        <p:nvSpPr>
          <p:cNvPr id="24" name="Shape 20"/>
          <p:cNvSpPr/>
          <p:nvPr/>
        </p:nvSpPr>
        <p:spPr>
          <a:xfrm>
            <a:off x="7338417" y="3752731"/>
            <a:ext cx="6675001" cy="938093"/>
          </a:xfrm>
          <a:prstGeom prst="roundRect">
            <a:avLst>
              <a:gd name="adj" fmla="val 1603"/>
            </a:avLst>
          </a:prstGeom>
          <a:solidFill>
            <a:srgbClr val="F2EEEE"/>
          </a:solidFill>
          <a:ln/>
        </p:spPr>
      </p:sp>
      <p:sp>
        <p:nvSpPr>
          <p:cNvPr id="25" name="Shape 21"/>
          <p:cNvSpPr/>
          <p:nvPr/>
        </p:nvSpPr>
        <p:spPr>
          <a:xfrm>
            <a:off x="7438668" y="3852982"/>
            <a:ext cx="300752" cy="300752"/>
          </a:xfrm>
          <a:prstGeom prst="roundRect">
            <a:avLst>
              <a:gd name="adj" fmla="val 30400747"/>
            </a:avLst>
          </a:prstGeom>
          <a:solidFill>
            <a:srgbClr val="2D2E34"/>
          </a:solidFill>
          <a:ln/>
        </p:spPr>
      </p:sp>
      <p:pic>
        <p:nvPicPr>
          <p:cNvPr id="26"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21416" y="3935611"/>
            <a:ext cx="135255" cy="135255"/>
          </a:xfrm>
          <a:prstGeom prst="rect">
            <a:avLst/>
          </a:prstGeom>
        </p:spPr>
      </p:pic>
      <p:sp>
        <p:nvSpPr>
          <p:cNvPr id="27" name="Text 22"/>
          <p:cNvSpPr/>
          <p:nvPr/>
        </p:nvSpPr>
        <p:spPr>
          <a:xfrm>
            <a:off x="7438668" y="4200287"/>
            <a:ext cx="1139428" cy="142399"/>
          </a:xfrm>
          <a:prstGeom prst="rect">
            <a:avLst/>
          </a:prstGeom>
          <a:noFill/>
          <a:ln/>
        </p:spPr>
        <p:txBody>
          <a:bodyPr wrap="none" lIns="0" tIns="0" rIns="0" bIns="0" rtlCol="0" anchor="t"/>
          <a:lstStyle/>
          <a:p>
            <a:pPr algn="l" indent="0" marL="0">
              <a:lnSpc>
                <a:spcPts val="1100"/>
              </a:lnSpc>
              <a:buNone/>
            </a:pPr>
            <a:r>
              <a:rPr lang="en-US" sz="850" b="1" dirty="0">
                <a:solidFill>
                  <a:srgbClr val="3D3838"/>
                </a:solidFill>
                <a:latin typeface="Montserrat Bold" pitchFamily="34" charset="0"/>
                <a:ea typeface="Montserrat Bold" pitchFamily="34" charset="-122"/>
                <a:cs typeface="Montserrat Bold" pitchFamily="34" charset="-120"/>
              </a:rPr>
              <a:t>AI Integration</a:t>
            </a:r>
            <a:endParaRPr lang="en-US" sz="850" dirty="0"/>
          </a:p>
        </p:txBody>
      </p:sp>
      <p:sp>
        <p:nvSpPr>
          <p:cNvPr id="28" name="Text 23"/>
          <p:cNvSpPr/>
          <p:nvPr/>
        </p:nvSpPr>
        <p:spPr>
          <a:xfrm>
            <a:off x="7438668" y="4370546"/>
            <a:ext cx="6474500" cy="110014"/>
          </a:xfrm>
          <a:prstGeom prst="rect">
            <a:avLst/>
          </a:prstGeom>
          <a:noFill/>
          <a:ln/>
        </p:spPr>
        <p:txBody>
          <a:bodyPr wrap="none" lIns="0" tIns="0" rIns="0" bIns="0" rtlCol="0" anchor="t"/>
          <a:lstStyle/>
          <a:p>
            <a:pPr algn="l" indent="0" marL="0">
              <a:lnSpc>
                <a:spcPts val="850"/>
              </a:lnSpc>
              <a:buNone/>
            </a:pPr>
            <a:r>
              <a:rPr lang="en-US" sz="750" dirty="0">
                <a:solidFill>
                  <a:srgbClr val="3D3838"/>
                </a:solidFill>
                <a:latin typeface="Source Sans 3" pitchFamily="34" charset="0"/>
                <a:ea typeface="Source Sans 3" pitchFamily="34" charset="-122"/>
                <a:cs typeface="Source Sans 3" pitchFamily="34" charset="-120"/>
              </a:rPr>
              <a:t>Application of dozens of GenAI/ML/DL sub-types to medical modeling, plus original AI techniques for prediction and drug design categories</a:t>
            </a:r>
            <a:endParaRPr lang="en-US" sz="750" dirty="0"/>
          </a:p>
        </p:txBody>
      </p:sp>
      <p:sp>
        <p:nvSpPr>
          <p:cNvPr id="29" name="Shape 24"/>
          <p:cNvSpPr/>
          <p:nvPr/>
        </p:nvSpPr>
        <p:spPr>
          <a:xfrm>
            <a:off x="616982" y="4737378"/>
            <a:ext cx="6674882" cy="828080"/>
          </a:xfrm>
          <a:prstGeom prst="roundRect">
            <a:avLst>
              <a:gd name="adj" fmla="val 1816"/>
            </a:avLst>
          </a:prstGeom>
          <a:solidFill>
            <a:srgbClr val="F2EEEE"/>
          </a:solidFill>
          <a:ln/>
        </p:spPr>
      </p:sp>
      <p:sp>
        <p:nvSpPr>
          <p:cNvPr id="30" name="Shape 25"/>
          <p:cNvSpPr/>
          <p:nvPr/>
        </p:nvSpPr>
        <p:spPr>
          <a:xfrm>
            <a:off x="717233" y="4837628"/>
            <a:ext cx="300752" cy="300752"/>
          </a:xfrm>
          <a:prstGeom prst="roundRect">
            <a:avLst>
              <a:gd name="adj" fmla="val 30400747"/>
            </a:avLst>
          </a:prstGeom>
          <a:solidFill>
            <a:srgbClr val="2D2E34"/>
          </a:solidFill>
          <a:ln/>
        </p:spPr>
      </p:sp>
      <p:pic>
        <p:nvPicPr>
          <p:cNvPr id="31"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9981" y="4920258"/>
            <a:ext cx="135255" cy="135255"/>
          </a:xfrm>
          <a:prstGeom prst="rect">
            <a:avLst/>
          </a:prstGeom>
        </p:spPr>
      </p:pic>
      <p:sp>
        <p:nvSpPr>
          <p:cNvPr id="32" name="Text 26"/>
          <p:cNvSpPr/>
          <p:nvPr/>
        </p:nvSpPr>
        <p:spPr>
          <a:xfrm>
            <a:off x="717233" y="5184934"/>
            <a:ext cx="1139428" cy="142399"/>
          </a:xfrm>
          <a:prstGeom prst="rect">
            <a:avLst/>
          </a:prstGeom>
          <a:noFill/>
          <a:ln/>
        </p:spPr>
        <p:txBody>
          <a:bodyPr wrap="none" lIns="0" tIns="0" rIns="0" bIns="0" rtlCol="0" anchor="t"/>
          <a:lstStyle/>
          <a:p>
            <a:pPr algn="l" indent="0" marL="0">
              <a:lnSpc>
                <a:spcPts val="1100"/>
              </a:lnSpc>
              <a:buNone/>
            </a:pPr>
            <a:r>
              <a:rPr lang="en-US" sz="850" b="1" dirty="0">
                <a:solidFill>
                  <a:srgbClr val="3D3838"/>
                </a:solidFill>
                <a:latin typeface="Montserrat Bold" pitchFamily="34" charset="0"/>
                <a:ea typeface="Montserrat Bold" pitchFamily="34" charset="-122"/>
                <a:cs typeface="Montserrat Bold" pitchFamily="34" charset="-120"/>
              </a:rPr>
              <a:t>Drug Discovery</a:t>
            </a:r>
            <a:endParaRPr lang="en-US" sz="850" dirty="0"/>
          </a:p>
        </p:txBody>
      </p:sp>
      <p:sp>
        <p:nvSpPr>
          <p:cNvPr id="33" name="Text 27"/>
          <p:cNvSpPr/>
          <p:nvPr/>
        </p:nvSpPr>
        <p:spPr>
          <a:xfrm>
            <a:off x="717233" y="5355193"/>
            <a:ext cx="6474381" cy="110014"/>
          </a:xfrm>
          <a:prstGeom prst="rect">
            <a:avLst/>
          </a:prstGeom>
          <a:noFill/>
          <a:ln/>
        </p:spPr>
        <p:txBody>
          <a:bodyPr wrap="none" lIns="0" tIns="0" rIns="0" bIns="0" rtlCol="0" anchor="t"/>
          <a:lstStyle/>
          <a:p>
            <a:pPr algn="l" indent="0" marL="0">
              <a:lnSpc>
                <a:spcPts val="850"/>
              </a:lnSpc>
              <a:buNone/>
            </a:pPr>
            <a:r>
              <a:rPr lang="en-US" sz="750" dirty="0">
                <a:solidFill>
                  <a:srgbClr val="3D3838"/>
                </a:solidFill>
                <a:latin typeface="Source Sans 3" pitchFamily="34" charset="0"/>
                <a:ea typeface="Source Sans 3" pitchFamily="34" charset="-122"/>
                <a:cs typeface="Source Sans 3" pitchFamily="34" charset="-120"/>
              </a:rPr>
              <a:t>Novel methods for in silico experiments enabling accelerated drug discovery and synthetic drug design</a:t>
            </a:r>
            <a:endParaRPr lang="en-US" sz="750" dirty="0"/>
          </a:p>
        </p:txBody>
      </p:sp>
      <p:sp>
        <p:nvSpPr>
          <p:cNvPr id="34" name="Shape 28"/>
          <p:cNvSpPr/>
          <p:nvPr/>
        </p:nvSpPr>
        <p:spPr>
          <a:xfrm>
            <a:off x="7338417" y="4737378"/>
            <a:ext cx="6675001" cy="828080"/>
          </a:xfrm>
          <a:prstGeom prst="roundRect">
            <a:avLst>
              <a:gd name="adj" fmla="val 1816"/>
            </a:avLst>
          </a:prstGeom>
          <a:solidFill>
            <a:srgbClr val="F2EEEE"/>
          </a:solidFill>
          <a:ln/>
        </p:spPr>
      </p:sp>
      <p:sp>
        <p:nvSpPr>
          <p:cNvPr id="35" name="Shape 29"/>
          <p:cNvSpPr/>
          <p:nvPr/>
        </p:nvSpPr>
        <p:spPr>
          <a:xfrm>
            <a:off x="7438668" y="4837628"/>
            <a:ext cx="300752" cy="300752"/>
          </a:xfrm>
          <a:prstGeom prst="roundRect">
            <a:avLst>
              <a:gd name="adj" fmla="val 30400747"/>
            </a:avLst>
          </a:prstGeom>
          <a:solidFill>
            <a:srgbClr val="2D2E34"/>
          </a:solidFill>
          <a:ln/>
        </p:spPr>
      </p:sp>
      <p:pic>
        <p:nvPicPr>
          <p:cNvPr id="36" name="Image 4"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21416" y="4920258"/>
            <a:ext cx="135255" cy="135255"/>
          </a:xfrm>
          <a:prstGeom prst="rect">
            <a:avLst/>
          </a:prstGeom>
        </p:spPr>
      </p:pic>
      <p:sp>
        <p:nvSpPr>
          <p:cNvPr id="37" name="Text 30"/>
          <p:cNvSpPr/>
          <p:nvPr/>
        </p:nvSpPr>
        <p:spPr>
          <a:xfrm>
            <a:off x="7438668" y="5184934"/>
            <a:ext cx="1139428" cy="142399"/>
          </a:xfrm>
          <a:prstGeom prst="rect">
            <a:avLst/>
          </a:prstGeom>
          <a:noFill/>
          <a:ln/>
        </p:spPr>
        <p:txBody>
          <a:bodyPr wrap="none" lIns="0" tIns="0" rIns="0" bIns="0" rtlCol="0" anchor="t"/>
          <a:lstStyle/>
          <a:p>
            <a:pPr algn="l" indent="0" marL="0">
              <a:lnSpc>
                <a:spcPts val="1100"/>
              </a:lnSpc>
              <a:buNone/>
            </a:pPr>
            <a:r>
              <a:rPr lang="en-US" sz="850" b="1" dirty="0">
                <a:solidFill>
                  <a:srgbClr val="3D3838"/>
                </a:solidFill>
                <a:latin typeface="Montserrat Bold" pitchFamily="34" charset="0"/>
                <a:ea typeface="Montserrat Bold" pitchFamily="34" charset="-122"/>
                <a:cs typeface="Montserrat Bold" pitchFamily="34" charset="-120"/>
              </a:rPr>
              <a:t>Bio-Simulations</a:t>
            </a:r>
            <a:endParaRPr lang="en-US" sz="850" dirty="0"/>
          </a:p>
        </p:txBody>
      </p:sp>
      <p:sp>
        <p:nvSpPr>
          <p:cNvPr id="38" name="Text 31"/>
          <p:cNvSpPr/>
          <p:nvPr/>
        </p:nvSpPr>
        <p:spPr>
          <a:xfrm>
            <a:off x="7438668" y="5355193"/>
            <a:ext cx="6474500" cy="110014"/>
          </a:xfrm>
          <a:prstGeom prst="rect">
            <a:avLst/>
          </a:prstGeom>
          <a:noFill/>
          <a:ln/>
        </p:spPr>
        <p:txBody>
          <a:bodyPr wrap="none" lIns="0" tIns="0" rIns="0" bIns="0" rtlCol="0" anchor="t"/>
          <a:lstStyle/>
          <a:p>
            <a:pPr algn="l" indent="0" marL="0">
              <a:lnSpc>
                <a:spcPts val="850"/>
              </a:lnSpc>
              <a:buNone/>
            </a:pPr>
            <a:r>
              <a:rPr lang="en-US" sz="750" dirty="0">
                <a:solidFill>
                  <a:srgbClr val="3D3838"/>
                </a:solidFill>
                <a:latin typeface="Source Sans 3" pitchFamily="34" charset="0"/>
                <a:ea typeface="Source Sans 3" pitchFamily="34" charset="-122"/>
                <a:cs typeface="Source Sans 3" pitchFamily="34" charset="-120"/>
              </a:rPr>
              <a:t>Cutting-edge 3D and 4D biological simulations for molecular/cellular diagnostics, prognostics, and therapeutics</a:t>
            </a:r>
            <a:endParaRPr lang="en-US" sz="750" dirty="0"/>
          </a:p>
        </p:txBody>
      </p:sp>
      <p:sp>
        <p:nvSpPr>
          <p:cNvPr id="39" name="Shape 32"/>
          <p:cNvSpPr/>
          <p:nvPr/>
        </p:nvSpPr>
        <p:spPr>
          <a:xfrm>
            <a:off x="616982" y="5612011"/>
            <a:ext cx="6674882" cy="828080"/>
          </a:xfrm>
          <a:prstGeom prst="roundRect">
            <a:avLst>
              <a:gd name="adj" fmla="val 1816"/>
            </a:avLst>
          </a:prstGeom>
          <a:solidFill>
            <a:srgbClr val="F2EEEE"/>
          </a:solidFill>
          <a:ln/>
        </p:spPr>
      </p:sp>
      <p:sp>
        <p:nvSpPr>
          <p:cNvPr id="40" name="Shape 33"/>
          <p:cNvSpPr/>
          <p:nvPr/>
        </p:nvSpPr>
        <p:spPr>
          <a:xfrm>
            <a:off x="717233" y="5712262"/>
            <a:ext cx="300752" cy="300752"/>
          </a:xfrm>
          <a:prstGeom prst="roundRect">
            <a:avLst>
              <a:gd name="adj" fmla="val 30400747"/>
            </a:avLst>
          </a:prstGeom>
          <a:solidFill>
            <a:srgbClr val="2D2E34"/>
          </a:solidFill>
          <a:ln/>
        </p:spPr>
      </p:sp>
      <p:pic>
        <p:nvPicPr>
          <p:cNvPr id="41" name="Image 5" descr="preencoded.png">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9981" y="5794891"/>
            <a:ext cx="135255" cy="135255"/>
          </a:xfrm>
          <a:prstGeom prst="rect">
            <a:avLst/>
          </a:prstGeom>
        </p:spPr>
      </p:pic>
      <p:sp>
        <p:nvSpPr>
          <p:cNvPr id="42" name="Text 34"/>
          <p:cNvSpPr/>
          <p:nvPr/>
        </p:nvSpPr>
        <p:spPr>
          <a:xfrm>
            <a:off x="717233" y="6059567"/>
            <a:ext cx="1241346" cy="142399"/>
          </a:xfrm>
          <a:prstGeom prst="rect">
            <a:avLst/>
          </a:prstGeom>
          <a:noFill/>
          <a:ln/>
        </p:spPr>
        <p:txBody>
          <a:bodyPr wrap="none" lIns="0" tIns="0" rIns="0" bIns="0" rtlCol="0" anchor="t"/>
          <a:lstStyle/>
          <a:p>
            <a:pPr algn="l" indent="0" marL="0">
              <a:lnSpc>
                <a:spcPts val="1100"/>
              </a:lnSpc>
              <a:buNone/>
            </a:pPr>
            <a:r>
              <a:rPr lang="en-US" sz="850" b="1" dirty="0">
                <a:solidFill>
                  <a:srgbClr val="3D3838"/>
                </a:solidFill>
                <a:latin typeface="Montserrat Bold" pitchFamily="34" charset="0"/>
                <a:ea typeface="Montserrat Bold" pitchFamily="34" charset="-122"/>
                <a:cs typeface="Montserrat Bold" pitchFamily="34" charset="-120"/>
              </a:rPr>
              <a:t>Disease Applications</a:t>
            </a:r>
            <a:endParaRPr lang="en-US" sz="850" dirty="0"/>
          </a:p>
        </p:txBody>
      </p:sp>
      <p:sp>
        <p:nvSpPr>
          <p:cNvPr id="43" name="Text 35"/>
          <p:cNvSpPr/>
          <p:nvPr/>
        </p:nvSpPr>
        <p:spPr>
          <a:xfrm>
            <a:off x="717233" y="6229826"/>
            <a:ext cx="6474381" cy="110014"/>
          </a:xfrm>
          <a:prstGeom prst="rect">
            <a:avLst/>
          </a:prstGeom>
          <a:noFill/>
          <a:ln/>
        </p:spPr>
        <p:txBody>
          <a:bodyPr wrap="none" lIns="0" tIns="0" rIns="0" bIns="0" rtlCol="0" anchor="t"/>
          <a:lstStyle/>
          <a:p>
            <a:pPr algn="l" indent="0" marL="0">
              <a:lnSpc>
                <a:spcPts val="850"/>
              </a:lnSpc>
              <a:buNone/>
            </a:pPr>
            <a:r>
              <a:rPr lang="en-US" sz="750" dirty="0">
                <a:solidFill>
                  <a:srgbClr val="3D3838"/>
                </a:solidFill>
                <a:latin typeface="Source Sans 3" pitchFamily="34" charset="0"/>
                <a:ea typeface="Source Sans 3" pitchFamily="34" charset="-122"/>
                <a:cs typeface="Source Sans 3" pitchFamily="34" charset="-120"/>
              </a:rPr>
              <a:t>AI-based Digital Twins applications for cardiovascular, cancer, neurological, autoimmune, and genetic pathologies</a:t>
            </a:r>
            <a:endParaRPr lang="en-US" sz="750" dirty="0"/>
          </a:p>
        </p:txBody>
      </p:sp>
      <p:sp>
        <p:nvSpPr>
          <p:cNvPr id="44" name="Shape 36"/>
          <p:cNvSpPr/>
          <p:nvPr/>
        </p:nvSpPr>
        <p:spPr>
          <a:xfrm>
            <a:off x="7338417" y="5612011"/>
            <a:ext cx="6675001" cy="828080"/>
          </a:xfrm>
          <a:prstGeom prst="roundRect">
            <a:avLst>
              <a:gd name="adj" fmla="val 1816"/>
            </a:avLst>
          </a:prstGeom>
          <a:solidFill>
            <a:srgbClr val="F2EEEE"/>
          </a:solidFill>
          <a:ln/>
        </p:spPr>
      </p:sp>
      <p:sp>
        <p:nvSpPr>
          <p:cNvPr id="45" name="Shape 37"/>
          <p:cNvSpPr/>
          <p:nvPr/>
        </p:nvSpPr>
        <p:spPr>
          <a:xfrm>
            <a:off x="7438668" y="5712262"/>
            <a:ext cx="300752" cy="300752"/>
          </a:xfrm>
          <a:prstGeom prst="roundRect">
            <a:avLst>
              <a:gd name="adj" fmla="val 30400747"/>
            </a:avLst>
          </a:prstGeom>
          <a:solidFill>
            <a:srgbClr val="2D2E34"/>
          </a:solidFill>
          <a:ln/>
        </p:spPr>
      </p:sp>
      <p:pic>
        <p:nvPicPr>
          <p:cNvPr id="46" name="Image 6" descr="preencoded.png">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21416" y="5794891"/>
            <a:ext cx="135255" cy="135255"/>
          </a:xfrm>
          <a:prstGeom prst="rect">
            <a:avLst/>
          </a:prstGeom>
        </p:spPr>
      </p:pic>
      <p:sp>
        <p:nvSpPr>
          <p:cNvPr id="47" name="Text 38"/>
          <p:cNvSpPr/>
          <p:nvPr/>
        </p:nvSpPr>
        <p:spPr>
          <a:xfrm>
            <a:off x="7438668" y="6059567"/>
            <a:ext cx="1139428" cy="142399"/>
          </a:xfrm>
          <a:prstGeom prst="rect">
            <a:avLst/>
          </a:prstGeom>
          <a:noFill/>
          <a:ln/>
        </p:spPr>
        <p:txBody>
          <a:bodyPr wrap="none" lIns="0" tIns="0" rIns="0" bIns="0" rtlCol="0" anchor="t"/>
          <a:lstStyle/>
          <a:p>
            <a:pPr algn="l" indent="0" marL="0">
              <a:lnSpc>
                <a:spcPts val="1100"/>
              </a:lnSpc>
              <a:buNone/>
            </a:pPr>
            <a:r>
              <a:rPr lang="en-US" sz="850" b="1" dirty="0">
                <a:solidFill>
                  <a:srgbClr val="3D3838"/>
                </a:solidFill>
                <a:latin typeface="Montserrat Bold" pitchFamily="34" charset="0"/>
                <a:ea typeface="Montserrat Bold" pitchFamily="34" charset="-122"/>
                <a:cs typeface="Montserrat Bold" pitchFamily="34" charset="-120"/>
              </a:rPr>
              <a:t>Clinical Trials</a:t>
            </a:r>
            <a:endParaRPr lang="en-US" sz="850" dirty="0"/>
          </a:p>
        </p:txBody>
      </p:sp>
      <p:sp>
        <p:nvSpPr>
          <p:cNvPr id="48" name="Text 39"/>
          <p:cNvSpPr/>
          <p:nvPr/>
        </p:nvSpPr>
        <p:spPr>
          <a:xfrm>
            <a:off x="7438668" y="6229826"/>
            <a:ext cx="6474500" cy="110014"/>
          </a:xfrm>
          <a:prstGeom prst="rect">
            <a:avLst/>
          </a:prstGeom>
          <a:noFill/>
          <a:ln/>
        </p:spPr>
        <p:txBody>
          <a:bodyPr wrap="none" lIns="0" tIns="0" rIns="0" bIns="0" rtlCol="0" anchor="t"/>
          <a:lstStyle/>
          <a:p>
            <a:pPr algn="l" indent="0" marL="0">
              <a:lnSpc>
                <a:spcPts val="850"/>
              </a:lnSpc>
              <a:buNone/>
            </a:pPr>
            <a:r>
              <a:rPr lang="en-US" sz="750" dirty="0">
                <a:solidFill>
                  <a:srgbClr val="3D3838"/>
                </a:solidFill>
                <a:latin typeface="Source Sans 3" pitchFamily="34" charset="0"/>
                <a:ea typeface="Source Sans 3" pitchFamily="34" charset="-122"/>
                <a:cs typeface="Source Sans 3" pitchFamily="34" charset="-120"/>
              </a:rPr>
              <a:t>Revolutionary applications of Digital Twins to drug clinical trials and preemptive medicine strategies</a:t>
            </a:r>
            <a:endParaRPr lang="en-US" sz="750" dirty="0"/>
          </a:p>
        </p:txBody>
      </p:sp>
      <p:sp>
        <p:nvSpPr>
          <p:cNvPr id="49" name="Shape 40"/>
          <p:cNvSpPr/>
          <p:nvPr/>
        </p:nvSpPr>
        <p:spPr>
          <a:xfrm>
            <a:off x="616982" y="6492359"/>
            <a:ext cx="13396436" cy="301109"/>
          </a:xfrm>
          <a:prstGeom prst="roundRect">
            <a:avLst>
              <a:gd name="adj" fmla="val 4995"/>
            </a:avLst>
          </a:prstGeom>
          <a:solidFill>
            <a:srgbClr val="D6D7DC"/>
          </a:solidFill>
          <a:ln/>
        </p:spPr>
      </p:sp>
      <p:pic>
        <p:nvPicPr>
          <p:cNvPr id="50" name="Image 7" descr="preencoded.png">    </p:cNvPr>
          <p:cNvPicPr>
            <a:picLocks noChangeAspect="1"/>
          </p:cNvPicPr>
          <p:nvPr/>
        </p:nvPicPr>
        <p:blipFill>
          <a:blip r:embed="rId15"/>
          <a:stretch>
            <a:fillRect/>
          </a:stretch>
        </p:blipFill>
        <p:spPr>
          <a:xfrm>
            <a:off x="717233" y="6560939"/>
            <a:ext cx="156567" cy="125254"/>
          </a:xfrm>
          <a:prstGeom prst="rect">
            <a:avLst/>
          </a:prstGeom>
        </p:spPr>
      </p:pic>
      <p:sp>
        <p:nvSpPr>
          <p:cNvPr id="51" name="Text 41"/>
          <p:cNvSpPr/>
          <p:nvPr/>
        </p:nvSpPr>
        <p:spPr>
          <a:xfrm>
            <a:off x="974050" y="6563916"/>
            <a:ext cx="12939117" cy="137636"/>
          </a:xfrm>
          <a:prstGeom prst="rect">
            <a:avLst/>
          </a:prstGeom>
          <a:noFill/>
          <a:ln/>
        </p:spPr>
        <p:txBody>
          <a:bodyPr wrap="none" lIns="0" tIns="0" rIns="0" bIns="0" rtlCol="0" anchor="t"/>
          <a:lstStyle/>
          <a:p>
            <a:pPr algn="l" indent="0" marL="0">
              <a:lnSpc>
                <a:spcPts val="1050"/>
              </a:lnSpc>
              <a:buNone/>
            </a:pPr>
            <a:r>
              <a:rPr lang="en-US" sz="950" b="1" dirty="0">
                <a:solidFill>
                  <a:srgbClr val="000000"/>
                </a:solidFill>
                <a:latin typeface="Source Sans 3" pitchFamily="34" charset="0"/>
                <a:ea typeface="Source Sans 3" pitchFamily="34" charset="-122"/>
                <a:cs typeface="Source Sans 3" pitchFamily="34" charset="-120"/>
              </a:rPr>
              <a:t>Founder Expertise:</a:t>
            </a:r>
            <a:pPr algn="l" indent="0" marL="0">
              <a:lnSpc>
                <a:spcPts val="1050"/>
              </a:lnSpc>
              <a:buNone/>
            </a:pPr>
            <a:r>
              <a:rPr lang="en-US" sz="950" dirty="0">
                <a:solidFill>
                  <a:srgbClr val="000000"/>
                </a:solidFill>
                <a:latin typeface="Source Sans 3" pitchFamily="34" charset="0"/>
                <a:ea typeface="Source Sans 3" pitchFamily="34" charset="-122"/>
                <a:cs typeface="Source Sans 3" pitchFamily="34" charset="-120"/>
              </a:rPr>
              <a:t> Gemini's founder and CEO, Neal Solomon, invented these pioneer technologies and holds patents in related domains including medical devices, bioinformatics, artificial intelligence, and database systems.</a:t>
            </a:r>
            <a:endParaRPr lang="en-US" sz="950" dirty="0"/>
          </a:p>
        </p:txBody>
      </p:sp>
      <p:sp>
        <p:nvSpPr>
          <p:cNvPr id="52" name="Text 42"/>
          <p:cNvSpPr/>
          <p:nvPr/>
        </p:nvSpPr>
        <p:spPr>
          <a:xfrm>
            <a:off x="616982" y="6845737"/>
            <a:ext cx="13396436" cy="137636"/>
          </a:xfrm>
          <a:prstGeom prst="rect">
            <a:avLst/>
          </a:prstGeom>
          <a:noFill/>
          <a:ln/>
        </p:spPr>
        <p:txBody>
          <a:bodyPr wrap="none" lIns="0" tIns="0" rIns="0" bIns="0" rtlCol="0" anchor="t"/>
          <a:lstStyle/>
          <a:p>
            <a:pPr algn="l" indent="0" marL="0">
              <a:lnSpc>
                <a:spcPts val="1050"/>
              </a:lnSpc>
              <a:buNone/>
            </a:pPr>
            <a:r>
              <a:rPr lang="en-US" sz="950" dirty="0">
                <a:solidFill>
                  <a:srgbClr val="3D3838"/>
                </a:solidFill>
                <a:latin typeface="Source Sans 3" pitchFamily="34" charset="0"/>
                <a:ea typeface="Source Sans 3" pitchFamily="34" charset="-122"/>
                <a:cs typeface="Source Sans 3" pitchFamily="34" charset="-120"/>
              </a:rPr>
              <a:t>Gemini Labs maintains an active in-house R&amp;D program continuously building upon our digital health technology foundation. Our commitment to innovation ensures we remain at the forefront of computational medicine.</a:t>
            </a:r>
            <a:endParaRPr lang="en-US" sz="950" dirty="0"/>
          </a:p>
        </p:txBody>
      </p:sp>
      <p:sp>
        <p:nvSpPr>
          <p:cNvPr id="53" name="Shape 43"/>
          <p:cNvSpPr/>
          <p:nvPr/>
        </p:nvSpPr>
        <p:spPr>
          <a:xfrm>
            <a:off x="616982" y="7035641"/>
            <a:ext cx="1606391" cy="163354"/>
          </a:xfrm>
          <a:prstGeom prst="roundRect">
            <a:avLst>
              <a:gd name="adj" fmla="val 7366"/>
            </a:avLst>
          </a:prstGeom>
          <a:noFill/>
          <a:ln w="7620">
            <a:solidFill>
              <a:srgbClr val="2D2E34"/>
            </a:solidFill>
            <a:prstDash val="solid"/>
          </a:ln>
        </p:spPr>
      </p:sp>
      <p:sp>
        <p:nvSpPr>
          <p:cNvPr id="54" name="Text 44"/>
          <p:cNvSpPr/>
          <p:nvPr/>
        </p:nvSpPr>
        <p:spPr>
          <a:xfrm>
            <a:off x="684728" y="7073265"/>
            <a:ext cx="1470898" cy="88106"/>
          </a:xfrm>
          <a:prstGeom prst="rect">
            <a:avLst/>
          </a:prstGeom>
          <a:noFill/>
          <a:ln/>
        </p:spPr>
        <p:txBody>
          <a:bodyPr wrap="none" lIns="0" tIns="0" rIns="0" bIns="0" rtlCol="0" anchor="t"/>
          <a:lstStyle/>
          <a:p>
            <a:pPr algn="l" indent="0" marL="0">
              <a:lnSpc>
                <a:spcPts val="650"/>
              </a:lnSpc>
              <a:buNone/>
            </a:pPr>
            <a:r>
              <a:rPr lang="en-US" sz="600" dirty="0">
                <a:solidFill>
                  <a:srgbClr val="2D2E34"/>
                </a:solidFill>
                <a:latin typeface="Source Sans 3" pitchFamily="34" charset="0"/>
                <a:ea typeface="Source Sans 3" pitchFamily="34" charset="-122"/>
                <a:cs typeface="Source Sans 3" pitchFamily="34" charset="-120"/>
              </a:rPr>
              <a:t>SEE: GEMINI TECHNOLOGY NOVELTIES DECK</a:t>
            </a:r>
            <a:endParaRPr lang="en-US" sz="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845820" y="613648"/>
            <a:ext cx="1239798" cy="232648"/>
          </a:xfrm>
          <a:prstGeom prst="roundRect">
            <a:avLst>
              <a:gd name="adj" fmla="val 7090"/>
            </a:avLst>
          </a:prstGeom>
          <a:noFill/>
          <a:ln w="7620">
            <a:solidFill>
              <a:srgbClr val="2D2E34"/>
            </a:solidFill>
            <a:prstDash val="solid"/>
          </a:ln>
        </p:spPr>
      </p:sp>
      <p:sp>
        <p:nvSpPr>
          <p:cNvPr id="3" name="Text 1"/>
          <p:cNvSpPr/>
          <p:nvPr/>
        </p:nvSpPr>
        <p:spPr>
          <a:xfrm>
            <a:off x="935831" y="662464"/>
            <a:ext cx="1059775" cy="135017"/>
          </a:xfrm>
          <a:prstGeom prst="rect">
            <a:avLst/>
          </a:prstGeom>
          <a:noFill/>
          <a:ln/>
        </p:spPr>
        <p:txBody>
          <a:bodyPr wrap="none" lIns="0" tIns="0" rIns="0" bIns="0" rtlCol="0" anchor="t"/>
          <a:lstStyle/>
          <a:p>
            <a:pPr algn="l" indent="0" marL="0">
              <a:lnSpc>
                <a:spcPts val="1050"/>
              </a:lnSpc>
              <a:buNone/>
            </a:pPr>
            <a:r>
              <a:rPr lang="en-US" sz="850" dirty="0">
                <a:solidFill>
                  <a:srgbClr val="2D2E34"/>
                </a:solidFill>
                <a:latin typeface="Source Sans 3" pitchFamily="34" charset="0"/>
                <a:ea typeface="Source Sans 3" pitchFamily="34" charset="-122"/>
                <a:cs typeface="Source Sans 3" pitchFamily="34" charset="-120"/>
              </a:rPr>
              <a:t>PHYSICIAN SOLUTIONS</a:t>
            </a:r>
            <a:endParaRPr lang="en-US" sz="850" dirty="0"/>
          </a:p>
        </p:txBody>
      </p:sp>
      <p:sp>
        <p:nvSpPr>
          <p:cNvPr id="4" name="Text 2"/>
          <p:cNvSpPr/>
          <p:nvPr/>
        </p:nvSpPr>
        <p:spPr>
          <a:xfrm>
            <a:off x="845820" y="881182"/>
            <a:ext cx="4151114" cy="390525"/>
          </a:xfrm>
          <a:prstGeom prst="rect">
            <a:avLst/>
          </a:prstGeom>
          <a:noFill/>
          <a:ln/>
        </p:spPr>
        <p:txBody>
          <a:bodyPr wrap="none" lIns="0" tIns="0" rIns="0" bIns="0" rtlCol="0" anchor="t"/>
          <a:lstStyle/>
          <a:p>
            <a:pPr algn="l" indent="0" marL="0">
              <a:lnSpc>
                <a:spcPts val="3050"/>
              </a:lnSpc>
              <a:buNone/>
            </a:pPr>
            <a:r>
              <a:rPr lang="en-US" sz="2450" b="1" dirty="0">
                <a:solidFill>
                  <a:srgbClr val="000000"/>
                </a:solidFill>
                <a:latin typeface="Montserrat Bold" pitchFamily="34" charset="0"/>
                <a:ea typeface="Montserrat Bold" pitchFamily="34" charset="-122"/>
                <a:cs typeface="Montserrat Bold" pitchFamily="34" charset="-120"/>
              </a:rPr>
              <a:t>Gemini Medical Solutions</a:t>
            </a:r>
            <a:endParaRPr lang="en-US" sz="2450" dirty="0"/>
          </a:p>
        </p:txBody>
      </p:sp>
      <p:sp>
        <p:nvSpPr>
          <p:cNvPr id="5" name="Text 3"/>
          <p:cNvSpPr/>
          <p:nvPr/>
        </p:nvSpPr>
        <p:spPr>
          <a:xfrm>
            <a:off x="845820" y="1402913"/>
            <a:ext cx="12938760" cy="210860"/>
          </a:xfrm>
          <a:prstGeom prst="rect">
            <a:avLst/>
          </a:prstGeom>
          <a:noFill/>
          <a:ln/>
        </p:spPr>
        <p:txBody>
          <a:bodyPr wrap="none" lIns="0" tIns="0" rIns="0" bIns="0" rtlCol="0" anchor="t"/>
          <a:lstStyle/>
          <a:p>
            <a:pPr algn="l" indent="0" marL="0">
              <a:lnSpc>
                <a:spcPts val="1650"/>
              </a:lnSpc>
              <a:buNone/>
            </a:pPr>
            <a:r>
              <a:rPr lang="en-US" sz="1350" i="1" dirty="0">
                <a:solidFill>
                  <a:srgbClr val="3D3838"/>
                </a:solidFill>
                <a:latin typeface="Source Sans 3" pitchFamily="34" charset="0"/>
                <a:ea typeface="Source Sans 3" pitchFamily="34" charset="-122"/>
                <a:cs typeface="Source Sans 3" pitchFamily="34" charset="-120"/>
              </a:rPr>
              <a:t>Physician Subsidiary—Empowering Doctors with Advanced Technology</a:t>
            </a:r>
            <a:endParaRPr lang="en-US" sz="1350" dirty="0"/>
          </a:p>
        </p:txBody>
      </p:sp>
      <p:sp>
        <p:nvSpPr>
          <p:cNvPr id="6" name="Text 4"/>
          <p:cNvSpPr/>
          <p:nvPr/>
        </p:nvSpPr>
        <p:spPr>
          <a:xfrm>
            <a:off x="845820" y="1712119"/>
            <a:ext cx="12938760" cy="421719"/>
          </a:xfrm>
          <a:prstGeom prst="rect">
            <a:avLst/>
          </a:prstGeom>
          <a:noFill/>
          <a:ln/>
        </p:spPr>
        <p:txBody>
          <a:bodyPr wrap="square" lIns="0" tIns="0" rIns="0" bIns="0" rtlCol="0" anchor="t"/>
          <a:lstStyle/>
          <a:p>
            <a:pPr algn="l" indent="0" marL="0">
              <a:lnSpc>
                <a:spcPts val="1650"/>
              </a:lnSpc>
              <a:buNone/>
            </a:pPr>
            <a:r>
              <a:rPr lang="en-US" sz="1350" dirty="0">
                <a:solidFill>
                  <a:srgbClr val="3D3838"/>
                </a:solidFill>
                <a:latin typeface="Source Sans 3" pitchFamily="34" charset="0"/>
                <a:ea typeface="Source Sans 3" pitchFamily="34" charset="-122"/>
                <a:cs typeface="Source Sans 3" pitchFamily="34" charset="-120"/>
              </a:rPr>
              <a:t>Gemini Medical Solutions (GMS) delivers a comprehensive digital platform that applies our advanced toolkit to enable member physicians to solve complex clinical problems. Our flexible subscription model allows doctors to tailor services to fit their specific needs and budget constraints.</a:t>
            </a:r>
            <a:endParaRPr lang="en-US" sz="1350" dirty="0"/>
          </a:p>
        </p:txBody>
      </p:sp>
      <p:sp>
        <p:nvSpPr>
          <p:cNvPr id="7" name="Text 5"/>
          <p:cNvSpPr/>
          <p:nvPr/>
        </p:nvSpPr>
        <p:spPr>
          <a:xfrm>
            <a:off x="845820" y="2265045"/>
            <a:ext cx="2566035" cy="234196"/>
          </a:xfrm>
          <a:prstGeom prst="rect">
            <a:avLst/>
          </a:prstGeom>
          <a:noFill/>
          <a:ln/>
        </p:spPr>
        <p:txBody>
          <a:bodyPr wrap="none" lIns="0" tIns="0" rIns="0" bIns="0" rtlCol="0" anchor="t"/>
          <a:lstStyle/>
          <a:p>
            <a:pPr algn="l" indent="0" marL="0">
              <a:lnSpc>
                <a:spcPts val="1800"/>
              </a:lnSpc>
              <a:buNone/>
            </a:pPr>
            <a:r>
              <a:rPr lang="en-US" sz="1450" b="1" dirty="0">
                <a:solidFill>
                  <a:srgbClr val="000000"/>
                </a:solidFill>
                <a:latin typeface="Montserrat Bold" pitchFamily="34" charset="0"/>
                <a:ea typeface="Montserrat Bold" pitchFamily="34" charset="-122"/>
                <a:cs typeface="Montserrat Bold" pitchFamily="34" charset="-120"/>
              </a:rPr>
              <a:t>Core Platform Capabilities</a:t>
            </a:r>
            <a:endParaRPr lang="en-US" sz="1450" dirty="0"/>
          </a:p>
        </p:txBody>
      </p:sp>
      <p:sp>
        <p:nvSpPr>
          <p:cNvPr id="8" name="Shape 6"/>
          <p:cNvSpPr/>
          <p:nvPr/>
        </p:nvSpPr>
        <p:spPr>
          <a:xfrm>
            <a:off x="845820" y="2630448"/>
            <a:ext cx="6425684" cy="974646"/>
          </a:xfrm>
          <a:prstGeom prst="roundRect">
            <a:avLst>
              <a:gd name="adj" fmla="val 2116"/>
            </a:avLst>
          </a:prstGeom>
          <a:solidFill>
            <a:srgbClr val="FFFFFF"/>
          </a:solidFill>
          <a:ln w="15240">
            <a:solidFill>
              <a:srgbClr val="D8D4D4"/>
            </a:solidFill>
            <a:prstDash val="solid"/>
          </a:ln>
        </p:spPr>
      </p:sp>
      <p:sp>
        <p:nvSpPr>
          <p:cNvPr id="9" name="Text 7"/>
          <p:cNvSpPr/>
          <p:nvPr/>
        </p:nvSpPr>
        <p:spPr>
          <a:xfrm>
            <a:off x="998458" y="2783086"/>
            <a:ext cx="2653665" cy="195262"/>
          </a:xfrm>
          <a:prstGeom prst="rect">
            <a:avLst/>
          </a:prstGeom>
          <a:noFill/>
          <a:ln/>
        </p:spPr>
        <p:txBody>
          <a:bodyPr wrap="none" lIns="0" tIns="0" rIns="0" bIns="0" rtlCol="0" anchor="t"/>
          <a:lstStyle/>
          <a:p>
            <a:pPr algn="l" indent="0" marL="0">
              <a:lnSpc>
                <a:spcPts val="1500"/>
              </a:lnSpc>
              <a:buNone/>
            </a:pPr>
            <a:r>
              <a:rPr lang="en-US" sz="1200" b="1" dirty="0">
                <a:solidFill>
                  <a:srgbClr val="3D3838"/>
                </a:solidFill>
                <a:latin typeface="Montserrat Bold" pitchFamily="34" charset="0"/>
                <a:ea typeface="Montserrat Bold" pitchFamily="34" charset="-122"/>
                <a:cs typeface="Montserrat Bold" pitchFamily="34" charset="-120"/>
              </a:rPr>
              <a:t>Diagnostic Modeling &amp; Analytics</a:t>
            </a:r>
            <a:endParaRPr lang="en-US" sz="1200" dirty="0"/>
          </a:p>
        </p:txBody>
      </p:sp>
      <p:sp>
        <p:nvSpPr>
          <p:cNvPr id="10" name="Text 8"/>
          <p:cNvSpPr/>
          <p:nvPr/>
        </p:nvSpPr>
        <p:spPr>
          <a:xfrm>
            <a:off x="998458" y="3030736"/>
            <a:ext cx="6120408" cy="421719"/>
          </a:xfrm>
          <a:prstGeom prst="rect">
            <a:avLst/>
          </a:prstGeom>
          <a:noFill/>
          <a:ln/>
        </p:spPr>
        <p:txBody>
          <a:bodyPr wrap="square" lIns="0" tIns="0" rIns="0" bIns="0" rtlCol="0" anchor="t"/>
          <a:lstStyle/>
          <a:p>
            <a:pPr algn="l" indent="0" marL="0">
              <a:lnSpc>
                <a:spcPts val="1650"/>
              </a:lnSpc>
              <a:buNone/>
            </a:pPr>
            <a:r>
              <a:rPr lang="en-US" sz="1350" dirty="0">
                <a:solidFill>
                  <a:srgbClr val="3D3838"/>
                </a:solidFill>
                <a:latin typeface="Source Sans 3" pitchFamily="34" charset="0"/>
                <a:ea typeface="Source Sans 3" pitchFamily="34" charset="-122"/>
                <a:cs typeface="Source Sans 3" pitchFamily="34" charset="-120"/>
              </a:rPr>
              <a:t>Digital Twin modeling tools for patient pathology diagnostics and prognostic predictions—identifying diseases earlier and more accurately</a:t>
            </a:r>
            <a:endParaRPr lang="en-US" sz="1350" dirty="0"/>
          </a:p>
        </p:txBody>
      </p:sp>
      <p:sp>
        <p:nvSpPr>
          <p:cNvPr id="11" name="Shape 9"/>
          <p:cNvSpPr/>
          <p:nvPr/>
        </p:nvSpPr>
        <p:spPr>
          <a:xfrm>
            <a:off x="7358896" y="2630448"/>
            <a:ext cx="6425684" cy="974646"/>
          </a:xfrm>
          <a:prstGeom prst="roundRect">
            <a:avLst>
              <a:gd name="adj" fmla="val 2116"/>
            </a:avLst>
          </a:prstGeom>
          <a:solidFill>
            <a:srgbClr val="FFFFFF"/>
          </a:solidFill>
          <a:ln w="15240">
            <a:solidFill>
              <a:srgbClr val="D8D4D4"/>
            </a:solidFill>
            <a:prstDash val="solid"/>
          </a:ln>
        </p:spPr>
      </p:sp>
      <p:sp>
        <p:nvSpPr>
          <p:cNvPr id="12" name="Text 10"/>
          <p:cNvSpPr/>
          <p:nvPr/>
        </p:nvSpPr>
        <p:spPr>
          <a:xfrm>
            <a:off x="7511534" y="2783086"/>
            <a:ext cx="2096810" cy="195262"/>
          </a:xfrm>
          <a:prstGeom prst="rect">
            <a:avLst/>
          </a:prstGeom>
          <a:noFill/>
          <a:ln/>
        </p:spPr>
        <p:txBody>
          <a:bodyPr wrap="none" lIns="0" tIns="0" rIns="0" bIns="0" rtlCol="0" anchor="t"/>
          <a:lstStyle/>
          <a:p>
            <a:pPr algn="l" indent="0" marL="0">
              <a:lnSpc>
                <a:spcPts val="1500"/>
              </a:lnSpc>
              <a:buNone/>
            </a:pPr>
            <a:r>
              <a:rPr lang="en-US" sz="1200" b="1" dirty="0">
                <a:solidFill>
                  <a:srgbClr val="3D3838"/>
                </a:solidFill>
                <a:latin typeface="Montserrat Bold" pitchFamily="34" charset="0"/>
                <a:ea typeface="Montserrat Bold" pitchFamily="34" charset="-122"/>
                <a:cs typeface="Montserrat Bold" pitchFamily="34" charset="-120"/>
              </a:rPr>
              <a:t>Therapeutic Optimization</a:t>
            </a:r>
            <a:endParaRPr lang="en-US" sz="1200" dirty="0"/>
          </a:p>
        </p:txBody>
      </p:sp>
      <p:sp>
        <p:nvSpPr>
          <p:cNvPr id="13" name="Text 11"/>
          <p:cNvSpPr/>
          <p:nvPr/>
        </p:nvSpPr>
        <p:spPr>
          <a:xfrm>
            <a:off x="7511534" y="3030736"/>
            <a:ext cx="6120408" cy="421719"/>
          </a:xfrm>
          <a:prstGeom prst="rect">
            <a:avLst/>
          </a:prstGeom>
          <a:noFill/>
          <a:ln/>
        </p:spPr>
        <p:txBody>
          <a:bodyPr wrap="square" lIns="0" tIns="0" rIns="0" bIns="0" rtlCol="0" anchor="t"/>
          <a:lstStyle/>
          <a:p>
            <a:pPr algn="l" indent="0" marL="0">
              <a:lnSpc>
                <a:spcPts val="1650"/>
              </a:lnSpc>
              <a:buNone/>
            </a:pPr>
            <a:r>
              <a:rPr lang="en-US" sz="1350" dirty="0">
                <a:solidFill>
                  <a:srgbClr val="3D3838"/>
                </a:solidFill>
                <a:latin typeface="Source Sans 3" pitchFamily="34" charset="0"/>
                <a:ea typeface="Source Sans 3" pitchFamily="34" charset="-122"/>
                <a:cs typeface="Source Sans 3" pitchFamily="34" charset="-120"/>
              </a:rPr>
              <a:t>Build Digital Twin models to identify optimal patient therapy options tailored to individual biological profiles</a:t>
            </a:r>
            <a:endParaRPr lang="en-US" sz="1350" dirty="0"/>
          </a:p>
        </p:txBody>
      </p:sp>
      <p:sp>
        <p:nvSpPr>
          <p:cNvPr id="14" name="Shape 12"/>
          <p:cNvSpPr/>
          <p:nvPr/>
        </p:nvSpPr>
        <p:spPr>
          <a:xfrm>
            <a:off x="845820" y="3692485"/>
            <a:ext cx="6425684" cy="974646"/>
          </a:xfrm>
          <a:prstGeom prst="roundRect">
            <a:avLst>
              <a:gd name="adj" fmla="val 2116"/>
            </a:avLst>
          </a:prstGeom>
          <a:solidFill>
            <a:srgbClr val="FFFFFF"/>
          </a:solidFill>
          <a:ln w="15240">
            <a:solidFill>
              <a:srgbClr val="D8D4D4"/>
            </a:solidFill>
            <a:prstDash val="solid"/>
          </a:ln>
        </p:spPr>
      </p:sp>
      <p:sp>
        <p:nvSpPr>
          <p:cNvPr id="15" name="Text 13"/>
          <p:cNvSpPr/>
          <p:nvPr/>
        </p:nvSpPr>
        <p:spPr>
          <a:xfrm>
            <a:off x="998458" y="3845123"/>
            <a:ext cx="2178725" cy="195262"/>
          </a:xfrm>
          <a:prstGeom prst="rect">
            <a:avLst/>
          </a:prstGeom>
          <a:noFill/>
          <a:ln/>
        </p:spPr>
        <p:txBody>
          <a:bodyPr wrap="none" lIns="0" tIns="0" rIns="0" bIns="0" rtlCol="0" anchor="t"/>
          <a:lstStyle/>
          <a:p>
            <a:pPr algn="l" indent="0" marL="0">
              <a:lnSpc>
                <a:spcPts val="1500"/>
              </a:lnSpc>
              <a:buNone/>
            </a:pPr>
            <a:r>
              <a:rPr lang="en-US" sz="1200" b="1" dirty="0">
                <a:solidFill>
                  <a:srgbClr val="3D3838"/>
                </a:solidFill>
                <a:latin typeface="Montserrat Bold" pitchFamily="34" charset="0"/>
                <a:ea typeface="Montserrat Bold" pitchFamily="34" charset="-122"/>
                <a:cs typeface="Montserrat Bold" pitchFamily="34" charset="-120"/>
              </a:rPr>
              <a:t>Personal Health Assistants</a:t>
            </a:r>
            <a:endParaRPr lang="en-US" sz="1200" dirty="0"/>
          </a:p>
        </p:txBody>
      </p:sp>
      <p:sp>
        <p:nvSpPr>
          <p:cNvPr id="16" name="Text 14"/>
          <p:cNvSpPr/>
          <p:nvPr/>
        </p:nvSpPr>
        <p:spPr>
          <a:xfrm>
            <a:off x="998458" y="4092773"/>
            <a:ext cx="6120408" cy="421719"/>
          </a:xfrm>
          <a:prstGeom prst="rect">
            <a:avLst/>
          </a:prstGeom>
          <a:noFill/>
          <a:ln/>
        </p:spPr>
        <p:txBody>
          <a:bodyPr wrap="square" lIns="0" tIns="0" rIns="0" bIns="0" rtlCol="0" anchor="t"/>
          <a:lstStyle/>
          <a:p>
            <a:pPr algn="l" indent="0" marL="0">
              <a:lnSpc>
                <a:spcPts val="1650"/>
              </a:lnSpc>
              <a:buNone/>
            </a:pPr>
            <a:r>
              <a:rPr lang="en-US" sz="1350" dirty="0">
                <a:solidFill>
                  <a:srgbClr val="3D3838"/>
                </a:solidFill>
                <a:latin typeface="Source Sans 3" pitchFamily="34" charset="0"/>
                <a:ea typeface="Source Sans 3" pitchFamily="34" charset="-122"/>
                <a:cs typeface="Source Sans 3" pitchFamily="34" charset="-120"/>
              </a:rPr>
              <a:t>AI-powered assistants that deliver personalized medicine solutions and enhance physician productivity</a:t>
            </a:r>
            <a:endParaRPr lang="en-US" sz="1350" dirty="0"/>
          </a:p>
        </p:txBody>
      </p:sp>
      <p:sp>
        <p:nvSpPr>
          <p:cNvPr id="17" name="Shape 15"/>
          <p:cNvSpPr/>
          <p:nvPr/>
        </p:nvSpPr>
        <p:spPr>
          <a:xfrm>
            <a:off x="7358896" y="3692485"/>
            <a:ext cx="6425684" cy="974646"/>
          </a:xfrm>
          <a:prstGeom prst="roundRect">
            <a:avLst>
              <a:gd name="adj" fmla="val 2116"/>
            </a:avLst>
          </a:prstGeom>
          <a:solidFill>
            <a:srgbClr val="FFFFFF"/>
          </a:solidFill>
          <a:ln w="15240">
            <a:solidFill>
              <a:srgbClr val="D8D4D4"/>
            </a:solidFill>
            <a:prstDash val="solid"/>
          </a:ln>
        </p:spPr>
      </p:sp>
      <p:sp>
        <p:nvSpPr>
          <p:cNvPr id="18" name="Text 16"/>
          <p:cNvSpPr/>
          <p:nvPr/>
        </p:nvSpPr>
        <p:spPr>
          <a:xfrm>
            <a:off x="7511534" y="3845123"/>
            <a:ext cx="2809280" cy="195262"/>
          </a:xfrm>
          <a:prstGeom prst="rect">
            <a:avLst/>
          </a:prstGeom>
          <a:noFill/>
          <a:ln/>
        </p:spPr>
        <p:txBody>
          <a:bodyPr wrap="none" lIns="0" tIns="0" rIns="0" bIns="0" rtlCol="0" anchor="t"/>
          <a:lstStyle/>
          <a:p>
            <a:pPr algn="l" indent="0" marL="0">
              <a:lnSpc>
                <a:spcPts val="1500"/>
              </a:lnSpc>
              <a:buNone/>
            </a:pPr>
            <a:r>
              <a:rPr lang="en-US" sz="1200" b="1" dirty="0">
                <a:solidFill>
                  <a:srgbClr val="3D3838"/>
                </a:solidFill>
                <a:latin typeface="Montserrat Bold" pitchFamily="34" charset="0"/>
                <a:ea typeface="Montserrat Bold" pitchFamily="34" charset="-122"/>
                <a:cs typeface="Montserrat Bold" pitchFamily="34" charset="-120"/>
              </a:rPr>
              <a:t>Patient Relationship Management</a:t>
            </a:r>
            <a:endParaRPr lang="en-US" sz="1200" dirty="0"/>
          </a:p>
        </p:txBody>
      </p:sp>
      <p:sp>
        <p:nvSpPr>
          <p:cNvPr id="19" name="Text 17"/>
          <p:cNvSpPr/>
          <p:nvPr/>
        </p:nvSpPr>
        <p:spPr>
          <a:xfrm>
            <a:off x="7511534" y="4092773"/>
            <a:ext cx="6120408" cy="421719"/>
          </a:xfrm>
          <a:prstGeom prst="rect">
            <a:avLst/>
          </a:prstGeom>
          <a:noFill/>
          <a:ln/>
        </p:spPr>
        <p:txBody>
          <a:bodyPr wrap="square" lIns="0" tIns="0" rIns="0" bIns="0" rtlCol="0" anchor="t"/>
          <a:lstStyle/>
          <a:p>
            <a:pPr algn="l" indent="0" marL="0">
              <a:lnSpc>
                <a:spcPts val="1650"/>
              </a:lnSpc>
              <a:buNone/>
            </a:pPr>
            <a:r>
              <a:rPr lang="en-US" sz="1350" dirty="0">
                <a:solidFill>
                  <a:srgbClr val="3D3838"/>
                </a:solidFill>
                <a:latin typeface="Source Sans 3" pitchFamily="34" charset="0"/>
                <a:ea typeface="Source Sans 3" pitchFamily="34" charset="-122"/>
                <a:cs typeface="Source Sans 3" pitchFamily="34" charset="-120"/>
              </a:rPr>
              <a:t>Unified technology solutions that streamline patient care coordination and experience</a:t>
            </a:r>
            <a:endParaRPr lang="en-US" sz="1350" dirty="0"/>
          </a:p>
        </p:txBody>
      </p:sp>
      <p:sp>
        <p:nvSpPr>
          <p:cNvPr id="20" name="Shape 18"/>
          <p:cNvSpPr/>
          <p:nvPr/>
        </p:nvSpPr>
        <p:spPr>
          <a:xfrm>
            <a:off x="845820" y="4765477"/>
            <a:ext cx="12938760" cy="479941"/>
          </a:xfrm>
          <a:prstGeom prst="roundRect">
            <a:avLst>
              <a:gd name="adj" fmla="val 4296"/>
            </a:avLst>
          </a:prstGeom>
          <a:solidFill>
            <a:srgbClr val="D6D7DC"/>
          </a:solidFill>
          <a:ln/>
        </p:spPr>
      </p:sp>
      <p:pic>
        <p:nvPicPr>
          <p:cNvPr id="21" name="Image 0" descr="preencoded.png">    </p:cNvPr>
          <p:cNvPicPr>
            <a:picLocks noChangeAspect="1"/>
          </p:cNvPicPr>
          <p:nvPr/>
        </p:nvPicPr>
        <p:blipFill>
          <a:blip r:embed="rId1"/>
          <a:stretch>
            <a:fillRect/>
          </a:stretch>
        </p:blipFill>
        <p:spPr>
          <a:xfrm>
            <a:off x="983218" y="4889182"/>
            <a:ext cx="214670" cy="171807"/>
          </a:xfrm>
          <a:prstGeom prst="rect">
            <a:avLst/>
          </a:prstGeom>
        </p:spPr>
      </p:pic>
      <p:sp>
        <p:nvSpPr>
          <p:cNvPr id="22" name="Text 19"/>
          <p:cNvSpPr/>
          <p:nvPr/>
        </p:nvSpPr>
        <p:spPr>
          <a:xfrm>
            <a:off x="1335286" y="4887158"/>
            <a:ext cx="12311896" cy="210860"/>
          </a:xfrm>
          <a:prstGeom prst="rect">
            <a:avLst/>
          </a:prstGeom>
          <a:noFill/>
          <a:ln/>
        </p:spPr>
        <p:txBody>
          <a:bodyPr wrap="none" lIns="0" tIns="0" rIns="0" bIns="0" rtlCol="0" anchor="t"/>
          <a:lstStyle/>
          <a:p>
            <a:pPr algn="l" indent="0" marL="0">
              <a:lnSpc>
                <a:spcPts val="1650"/>
              </a:lnSpc>
              <a:buNone/>
            </a:pPr>
            <a:r>
              <a:rPr lang="en-US" sz="1350" dirty="0">
                <a:solidFill>
                  <a:srgbClr val="000000"/>
                </a:solidFill>
                <a:latin typeface="Source Sans 3" pitchFamily="34" charset="0"/>
                <a:ea typeface="Source Sans 3" pitchFamily="34" charset="-122"/>
                <a:cs typeface="Source Sans 3" pitchFamily="34" charset="-120"/>
              </a:rPr>
              <a:t>Physicians customize services through </a:t>
            </a:r>
            <a:pPr algn="l" indent="0" marL="0">
              <a:lnSpc>
                <a:spcPts val="1650"/>
              </a:lnSpc>
              <a:buNone/>
            </a:pPr>
            <a:r>
              <a:rPr lang="en-US" sz="1350" b="1" dirty="0">
                <a:solidFill>
                  <a:srgbClr val="000000"/>
                </a:solidFill>
                <a:latin typeface="Source Sans 3" pitchFamily="34" charset="0"/>
                <a:ea typeface="Source Sans 3" pitchFamily="34" charset="-122"/>
                <a:cs typeface="Source Sans 3" pitchFamily="34" charset="-120"/>
              </a:rPr>
              <a:t>basic subscriptions plus à la carte options</a:t>
            </a:r>
            <a:pPr algn="l" indent="0" marL="0">
              <a:lnSpc>
                <a:spcPts val="1650"/>
              </a:lnSpc>
              <a:buNone/>
            </a:pPr>
            <a:r>
              <a:rPr lang="en-US" sz="1350" dirty="0">
                <a:solidFill>
                  <a:srgbClr val="000000"/>
                </a:solidFill>
                <a:latin typeface="Source Sans 3" pitchFamily="34" charset="0"/>
                <a:ea typeface="Source Sans 3" pitchFamily="34" charset="-122"/>
                <a:cs typeface="Source Sans 3" pitchFamily="34" charset="-120"/>
              </a:rPr>
              <a:t>, ensuring they pay only for the capabilities they need.</a:t>
            </a:r>
            <a:endParaRPr lang="en-US" sz="1350" dirty="0"/>
          </a:p>
        </p:txBody>
      </p:sp>
      <p:sp>
        <p:nvSpPr>
          <p:cNvPr id="23" name="Shape 20"/>
          <p:cNvSpPr/>
          <p:nvPr/>
        </p:nvSpPr>
        <p:spPr>
          <a:xfrm>
            <a:off x="845820" y="5412418"/>
            <a:ext cx="12938760" cy="24765"/>
          </a:xfrm>
          <a:prstGeom prst="rect">
            <a:avLst/>
          </a:prstGeom>
          <a:solidFill>
            <a:srgbClr val="3D3838">
              <a:alpha val="50000"/>
            </a:srgbClr>
          </a:solidFill>
          <a:ln/>
        </p:spPr>
      </p:sp>
      <p:sp>
        <p:nvSpPr>
          <p:cNvPr id="24" name="Text 21"/>
          <p:cNvSpPr/>
          <p:nvPr/>
        </p:nvSpPr>
        <p:spPr>
          <a:xfrm>
            <a:off x="845820" y="5568315"/>
            <a:ext cx="2467570" cy="234196"/>
          </a:xfrm>
          <a:prstGeom prst="rect">
            <a:avLst/>
          </a:prstGeom>
          <a:noFill/>
          <a:ln/>
        </p:spPr>
        <p:txBody>
          <a:bodyPr wrap="none" lIns="0" tIns="0" rIns="0" bIns="0" rtlCol="0" anchor="t"/>
          <a:lstStyle/>
          <a:p>
            <a:pPr algn="l" indent="0" marL="0">
              <a:lnSpc>
                <a:spcPts val="1800"/>
              </a:lnSpc>
              <a:buNone/>
            </a:pPr>
            <a:r>
              <a:rPr lang="en-US" sz="1450" b="1" dirty="0">
                <a:solidFill>
                  <a:srgbClr val="000000"/>
                </a:solidFill>
                <a:latin typeface="Montserrat Bold" pitchFamily="34" charset="0"/>
                <a:ea typeface="Montserrat Bold" pitchFamily="34" charset="-122"/>
                <a:cs typeface="Montserrat Bold" pitchFamily="34" charset="-120"/>
              </a:rPr>
              <a:t>Partner Referral Network</a:t>
            </a:r>
            <a:endParaRPr lang="en-US" sz="1450" dirty="0"/>
          </a:p>
        </p:txBody>
      </p:sp>
      <p:sp>
        <p:nvSpPr>
          <p:cNvPr id="25" name="Text 22"/>
          <p:cNvSpPr/>
          <p:nvPr/>
        </p:nvSpPr>
        <p:spPr>
          <a:xfrm>
            <a:off x="845820" y="5933718"/>
            <a:ext cx="12938760" cy="210860"/>
          </a:xfrm>
          <a:prstGeom prst="rect">
            <a:avLst/>
          </a:prstGeom>
          <a:noFill/>
          <a:ln/>
        </p:spPr>
        <p:txBody>
          <a:bodyPr wrap="none" lIns="0" tIns="0" rIns="0" bIns="0" rtlCol="0" anchor="t"/>
          <a:lstStyle/>
          <a:p>
            <a:pPr algn="l" indent="0" marL="0">
              <a:lnSpc>
                <a:spcPts val="1650"/>
              </a:lnSpc>
              <a:buNone/>
            </a:pPr>
            <a:r>
              <a:rPr lang="en-US" sz="1350" dirty="0">
                <a:solidFill>
                  <a:srgbClr val="3D3838"/>
                </a:solidFill>
                <a:latin typeface="Source Sans 3" pitchFamily="34" charset="0"/>
                <a:ea typeface="Source Sans 3" pitchFamily="34" charset="-122"/>
                <a:cs typeface="Source Sans 3" pitchFamily="34" charset="-120"/>
              </a:rPr>
              <a:t>GMS facilitates valuable networking opportunities between member doctors and strategic business partners, creating a comprehensive healthcare ecosystem:</a:t>
            </a:r>
            <a:endParaRPr lang="en-US" sz="1350" dirty="0"/>
          </a:p>
        </p:txBody>
      </p:sp>
      <p:sp>
        <p:nvSpPr>
          <p:cNvPr id="26" name="Text 23"/>
          <p:cNvSpPr/>
          <p:nvPr/>
        </p:nvSpPr>
        <p:spPr>
          <a:xfrm>
            <a:off x="845820" y="6330315"/>
            <a:ext cx="1561981" cy="195262"/>
          </a:xfrm>
          <a:prstGeom prst="rect">
            <a:avLst/>
          </a:prstGeom>
          <a:noFill/>
          <a:ln/>
        </p:spPr>
        <p:txBody>
          <a:bodyPr wrap="none" lIns="0" tIns="0" rIns="0" bIns="0" rtlCol="0" anchor="t"/>
          <a:lstStyle/>
          <a:p>
            <a:pPr algn="l" indent="0" marL="0">
              <a:lnSpc>
                <a:spcPts val="1500"/>
              </a:lnSpc>
              <a:buNone/>
            </a:pPr>
            <a:r>
              <a:rPr lang="en-US" sz="1200" b="1" dirty="0">
                <a:solidFill>
                  <a:srgbClr val="000000"/>
                </a:solidFill>
                <a:latin typeface="Montserrat Bold" pitchFamily="34" charset="0"/>
                <a:ea typeface="Montserrat Bold" pitchFamily="34" charset="-122"/>
                <a:cs typeface="Montserrat Bold" pitchFamily="34" charset="-120"/>
              </a:rPr>
              <a:t>Clinical Referrals</a:t>
            </a:r>
            <a:endParaRPr lang="en-US" sz="1200" dirty="0"/>
          </a:p>
        </p:txBody>
      </p:sp>
      <p:sp>
        <p:nvSpPr>
          <p:cNvPr id="27" name="Text 24"/>
          <p:cNvSpPr/>
          <p:nvPr/>
        </p:nvSpPr>
        <p:spPr>
          <a:xfrm>
            <a:off x="845820" y="6612969"/>
            <a:ext cx="4045148" cy="337415"/>
          </a:xfrm>
          <a:prstGeom prst="rect">
            <a:avLst/>
          </a:prstGeom>
          <a:noFill/>
          <a:ln/>
        </p:spPr>
        <p:txBody>
          <a:bodyPr wrap="square" lIns="0" tIns="0" rIns="0" bIns="0" rtlCol="0" anchor="t"/>
          <a:lstStyle/>
          <a:p>
            <a:pPr algn="l" marL="342900" indent="-342900">
              <a:lnSpc>
                <a:spcPts val="1300"/>
              </a:lnSpc>
              <a:buSzPct val="100000"/>
              <a:buChar char="•"/>
            </a:pPr>
            <a:r>
              <a:rPr lang="en-US" sz="1050" dirty="0">
                <a:solidFill>
                  <a:srgbClr val="3D3838"/>
                </a:solidFill>
                <a:latin typeface="Source Sans 3" pitchFamily="34" charset="0"/>
                <a:ea typeface="Source Sans 3" pitchFamily="34" charset="-122"/>
                <a:cs typeface="Source Sans 3" pitchFamily="34" charset="-120"/>
              </a:rPr>
              <a:t>Connect internists with specialists</a:t>
            </a:r>
            <a:endParaRPr lang="en-US" sz="1050" dirty="0"/>
          </a:p>
          <a:p>
            <a:pPr algn="l" marL="342900" indent="-342900">
              <a:lnSpc>
                <a:spcPts val="1300"/>
              </a:lnSpc>
              <a:buSzPct val="100000"/>
              <a:buChar char="•"/>
            </a:pPr>
            <a:r>
              <a:rPr lang="en-US" sz="1050" dirty="0">
                <a:solidFill>
                  <a:srgbClr val="3D3838"/>
                </a:solidFill>
                <a:latin typeface="Source Sans 3" pitchFamily="34" charset="0"/>
                <a:ea typeface="Source Sans 3" pitchFamily="34" charset="-122"/>
                <a:cs typeface="Source Sans 3" pitchFamily="34" charset="-120"/>
              </a:rPr>
              <a:t>Facilitate multi-disciplinary consultations</a:t>
            </a:r>
            <a:endParaRPr lang="en-US" sz="1050" dirty="0"/>
          </a:p>
        </p:txBody>
      </p:sp>
      <p:sp>
        <p:nvSpPr>
          <p:cNvPr id="28" name="Text 25"/>
          <p:cNvSpPr/>
          <p:nvPr/>
        </p:nvSpPr>
        <p:spPr>
          <a:xfrm>
            <a:off x="5233868" y="6330315"/>
            <a:ext cx="1778913" cy="195262"/>
          </a:xfrm>
          <a:prstGeom prst="rect">
            <a:avLst/>
          </a:prstGeom>
          <a:noFill/>
          <a:ln/>
        </p:spPr>
        <p:txBody>
          <a:bodyPr wrap="none" lIns="0" tIns="0" rIns="0" bIns="0" rtlCol="0" anchor="t"/>
          <a:lstStyle/>
          <a:p>
            <a:pPr algn="l" indent="0" marL="0">
              <a:lnSpc>
                <a:spcPts val="1500"/>
              </a:lnSpc>
              <a:buNone/>
            </a:pPr>
            <a:r>
              <a:rPr lang="en-US" sz="1200" b="1" dirty="0">
                <a:solidFill>
                  <a:srgbClr val="000000"/>
                </a:solidFill>
                <a:latin typeface="Montserrat Bold" pitchFamily="34" charset="0"/>
                <a:ea typeface="Montserrat Bold" pitchFamily="34" charset="-122"/>
                <a:cs typeface="Montserrat Bold" pitchFamily="34" charset="-120"/>
              </a:rPr>
              <a:t>Industry Partnerships</a:t>
            </a:r>
            <a:endParaRPr lang="en-US" sz="1200" dirty="0"/>
          </a:p>
        </p:txBody>
      </p:sp>
      <p:sp>
        <p:nvSpPr>
          <p:cNvPr id="29" name="Text 26"/>
          <p:cNvSpPr/>
          <p:nvPr/>
        </p:nvSpPr>
        <p:spPr>
          <a:xfrm>
            <a:off x="5233868" y="6612969"/>
            <a:ext cx="4045148" cy="337415"/>
          </a:xfrm>
          <a:prstGeom prst="rect">
            <a:avLst/>
          </a:prstGeom>
          <a:noFill/>
          <a:ln/>
        </p:spPr>
        <p:txBody>
          <a:bodyPr wrap="square" lIns="0" tIns="0" rIns="0" bIns="0" rtlCol="0" anchor="t"/>
          <a:lstStyle/>
          <a:p>
            <a:pPr algn="l" marL="342900" indent="-342900">
              <a:lnSpc>
                <a:spcPts val="1300"/>
              </a:lnSpc>
              <a:buSzPct val="100000"/>
              <a:buChar char="•"/>
            </a:pPr>
            <a:r>
              <a:rPr lang="en-US" sz="1050" dirty="0">
                <a:solidFill>
                  <a:srgbClr val="3D3838"/>
                </a:solidFill>
                <a:latin typeface="Source Sans 3" pitchFamily="34" charset="0"/>
                <a:ea typeface="Source Sans 3" pitchFamily="34" charset="-122"/>
                <a:cs typeface="Source Sans 3" pitchFamily="34" charset="-120"/>
              </a:rPr>
              <a:t>Link doctors to bio/pharma companies</a:t>
            </a:r>
            <a:endParaRPr lang="en-US" sz="1050" dirty="0"/>
          </a:p>
          <a:p>
            <a:pPr algn="l" marL="342900" indent="-342900">
              <a:lnSpc>
                <a:spcPts val="1300"/>
              </a:lnSpc>
              <a:buSzPct val="100000"/>
              <a:buChar char="•"/>
            </a:pPr>
            <a:r>
              <a:rPr lang="en-US" sz="1050" dirty="0">
                <a:solidFill>
                  <a:srgbClr val="3D3838"/>
                </a:solidFill>
                <a:latin typeface="Source Sans 3" pitchFamily="34" charset="0"/>
                <a:ea typeface="Source Sans 3" pitchFamily="34" charset="-122"/>
                <a:cs typeface="Source Sans 3" pitchFamily="34" charset="-120"/>
              </a:rPr>
              <a:t>Connect patients with pharmacies</a:t>
            </a:r>
            <a:endParaRPr lang="en-US" sz="1050" dirty="0"/>
          </a:p>
        </p:txBody>
      </p:sp>
      <p:sp>
        <p:nvSpPr>
          <p:cNvPr id="30" name="Text 27"/>
          <p:cNvSpPr/>
          <p:nvPr/>
        </p:nvSpPr>
        <p:spPr>
          <a:xfrm>
            <a:off x="9621917" y="6330315"/>
            <a:ext cx="1607701" cy="195262"/>
          </a:xfrm>
          <a:prstGeom prst="rect">
            <a:avLst/>
          </a:prstGeom>
          <a:noFill/>
          <a:ln/>
        </p:spPr>
        <p:txBody>
          <a:bodyPr wrap="none" lIns="0" tIns="0" rIns="0" bIns="0" rtlCol="0" anchor="t"/>
          <a:lstStyle/>
          <a:p>
            <a:pPr algn="l" indent="0" marL="0">
              <a:lnSpc>
                <a:spcPts val="1500"/>
              </a:lnSpc>
              <a:buNone/>
            </a:pPr>
            <a:r>
              <a:rPr lang="en-US" sz="1200" b="1" dirty="0">
                <a:solidFill>
                  <a:srgbClr val="000000"/>
                </a:solidFill>
                <a:latin typeface="Montserrat Bold" pitchFamily="34" charset="0"/>
                <a:ea typeface="Montserrat Bold" pitchFamily="34" charset="-122"/>
                <a:cs typeface="Montserrat Bold" pitchFamily="34" charset="-120"/>
              </a:rPr>
              <a:t>Diagnostic Services</a:t>
            </a:r>
            <a:endParaRPr lang="en-US" sz="1200" dirty="0"/>
          </a:p>
        </p:txBody>
      </p:sp>
      <p:sp>
        <p:nvSpPr>
          <p:cNvPr id="31" name="Text 28"/>
          <p:cNvSpPr/>
          <p:nvPr/>
        </p:nvSpPr>
        <p:spPr>
          <a:xfrm>
            <a:off x="9621917" y="6612969"/>
            <a:ext cx="4177784" cy="337415"/>
          </a:xfrm>
          <a:prstGeom prst="rect">
            <a:avLst/>
          </a:prstGeom>
          <a:noFill/>
          <a:ln/>
        </p:spPr>
        <p:txBody>
          <a:bodyPr wrap="square" lIns="0" tIns="0" rIns="0" bIns="0" rtlCol="0" anchor="t"/>
          <a:lstStyle/>
          <a:p>
            <a:pPr algn="l" marL="342900" indent="-342900">
              <a:lnSpc>
                <a:spcPts val="1300"/>
              </a:lnSpc>
              <a:buSzPct val="100000"/>
              <a:buChar char="•"/>
            </a:pPr>
            <a:r>
              <a:rPr lang="en-US" sz="1050" dirty="0">
                <a:solidFill>
                  <a:srgbClr val="3D3838"/>
                </a:solidFill>
                <a:latin typeface="Source Sans 3" pitchFamily="34" charset="0"/>
                <a:ea typeface="Source Sans 3" pitchFamily="34" charset="-122"/>
                <a:cs typeface="Source Sans 3" pitchFamily="34" charset="-120"/>
              </a:rPr>
              <a:t>Genomic testing companies</a:t>
            </a:r>
            <a:endParaRPr lang="en-US" sz="1050" dirty="0"/>
          </a:p>
          <a:p>
            <a:pPr algn="l" marL="342900" indent="-342900">
              <a:lnSpc>
                <a:spcPts val="1300"/>
              </a:lnSpc>
              <a:buSzPct val="100000"/>
              <a:buChar char="•"/>
            </a:pPr>
            <a:r>
              <a:rPr lang="en-US" sz="1050" dirty="0">
                <a:solidFill>
                  <a:srgbClr val="3D3838"/>
                </a:solidFill>
                <a:latin typeface="Source Sans 3" pitchFamily="34" charset="0"/>
                <a:ea typeface="Source Sans 3" pitchFamily="34" charset="-122"/>
                <a:cs typeface="Source Sans 3" pitchFamily="34" charset="-120"/>
              </a:rPr>
              <a:t>Computational analysis services</a:t>
            </a:r>
            <a:endParaRPr lang="en-US" sz="1050" dirty="0"/>
          </a:p>
        </p:txBody>
      </p:sp>
      <p:sp>
        <p:nvSpPr>
          <p:cNvPr id="32" name="Text 29"/>
          <p:cNvSpPr/>
          <p:nvPr/>
        </p:nvSpPr>
        <p:spPr>
          <a:xfrm>
            <a:off x="845820" y="6849523"/>
            <a:ext cx="12938760" cy="421719"/>
          </a:xfrm>
          <a:prstGeom prst="rect">
            <a:avLst/>
          </a:prstGeom>
          <a:noFill/>
          <a:ln/>
        </p:spPr>
        <p:txBody>
          <a:bodyPr wrap="square" lIns="0" tIns="0" rIns="0" bIns="0" rtlCol="0" anchor="t"/>
          <a:lstStyle/>
          <a:p>
            <a:pPr algn="l" indent="0" marL="0">
              <a:lnSpc>
                <a:spcPts val="1650"/>
              </a:lnSpc>
              <a:buNone/>
            </a:pPr>
            <a:r>
              <a:rPr lang="en-US" sz="1350" dirty="0">
                <a:solidFill>
                  <a:srgbClr val="3D3838"/>
                </a:solidFill>
                <a:latin typeface="Source Sans 3" pitchFamily="34" charset="0"/>
                <a:ea typeface="Source Sans 3" pitchFamily="34" charset="-122"/>
                <a:cs typeface="Source Sans 3" pitchFamily="34" charset="-120"/>
              </a:rPr>
              <a:t>Future subsidiary divisions—</a:t>
            </a:r>
            <a:pPr algn="l" indent="0" marL="0">
              <a:lnSpc>
                <a:spcPts val="1650"/>
              </a:lnSpc>
              <a:buNone/>
            </a:pPr>
            <a:r>
              <a:rPr lang="en-US" sz="1350" b="1" dirty="0">
                <a:solidFill>
                  <a:srgbClr val="3D3838"/>
                </a:solidFill>
                <a:latin typeface="Source Sans 3" pitchFamily="34" charset="0"/>
                <a:ea typeface="Source Sans 3" pitchFamily="34" charset="-122"/>
                <a:cs typeface="Source Sans 3" pitchFamily="34" charset="-120"/>
              </a:rPr>
              <a:t>Gemini Research Solutions (GRS)</a:t>
            </a:r>
            <a:pPr algn="l" indent="0" marL="0">
              <a:lnSpc>
                <a:spcPts val="1650"/>
              </a:lnSpc>
              <a:buNone/>
            </a:pPr>
            <a:r>
              <a:rPr lang="en-US" sz="1350" dirty="0">
                <a:solidFill>
                  <a:srgbClr val="3D3838"/>
                </a:solidFill>
                <a:latin typeface="Source Sans 3" pitchFamily="34" charset="0"/>
                <a:ea typeface="Source Sans 3" pitchFamily="34" charset="-122"/>
                <a:cs typeface="Source Sans 3" pitchFamily="34" charset="-120"/>
              </a:rPr>
              <a:t> for medical researchers and </a:t>
            </a:r>
            <a:pPr algn="l" indent="0" marL="0">
              <a:lnSpc>
                <a:spcPts val="1650"/>
              </a:lnSpc>
              <a:buNone/>
            </a:pPr>
            <a:r>
              <a:rPr lang="en-US" sz="1350" b="1" dirty="0">
                <a:solidFill>
                  <a:srgbClr val="3D3838"/>
                </a:solidFill>
                <a:latin typeface="Source Sans 3" pitchFamily="34" charset="0"/>
                <a:ea typeface="Source Sans 3" pitchFamily="34" charset="-122"/>
                <a:cs typeface="Source Sans 3" pitchFamily="34" charset="-120"/>
              </a:rPr>
              <a:t>Gemini Enterprise Solutions (GES)</a:t>
            </a:r>
            <a:pPr algn="l" indent="0" marL="0">
              <a:lnSpc>
                <a:spcPts val="1650"/>
              </a:lnSpc>
              <a:buNone/>
            </a:pPr>
            <a:r>
              <a:rPr lang="en-US" sz="1350" dirty="0">
                <a:solidFill>
                  <a:srgbClr val="3D3838"/>
                </a:solidFill>
                <a:latin typeface="Source Sans 3" pitchFamily="34" charset="0"/>
                <a:ea typeface="Source Sans 3" pitchFamily="34" charset="-122"/>
                <a:cs typeface="Source Sans 3" pitchFamily="34" charset="-120"/>
              </a:rPr>
              <a:t> for hospital corporate customers—will launch in Phase B, expanding our market reach and impact.</a:t>
            </a:r>
            <a:endParaRPr lang="en-US" sz="13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2026-01-30T20:58:05Z</dcterms:created>
  <dcterms:modified xsi:type="dcterms:W3CDTF">2026-01-30T20:58:05Z</dcterms:modified>
</cp:coreProperties>
</file>